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59" r:id="rId13"/>
    <p:sldId id="275" r:id="rId14"/>
    <p:sldId id="276" r:id="rId15"/>
    <p:sldId id="264" r:id="rId16"/>
    <p:sldId id="262" r:id="rId17"/>
    <p:sldId id="257" r:id="rId18"/>
    <p:sldId id="260" r:id="rId19"/>
    <p:sldId id="261" r:id="rId20"/>
    <p:sldId id="268" r:id="rId21"/>
    <p:sldId id="265" r:id="rId22"/>
    <p:sldId id="266" r:id="rId23"/>
    <p:sldId id="267" r:id="rId24"/>
    <p:sldId id="277" r:id="rId25"/>
    <p:sldId id="278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a Curić" initials="SC" lastIdx="1" clrIdx="0">
    <p:extLst>
      <p:ext uri="{19B8F6BF-5375-455C-9EA6-DF929625EA0E}">
        <p15:presenceInfo xmlns:p15="http://schemas.microsoft.com/office/powerpoint/2012/main" userId="Sabina Cu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FDB0B4-19CC-4889-AFEB-19F3DED6D267}" v="4" dt="2020-03-15T13:42:43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05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B0364-9931-4872-B0A3-911AD290AE8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7EB813-C769-4860-A609-5DE66B27A768}">
      <dgm:prSet custT="1"/>
      <dgm:spPr/>
      <dgm:t>
        <a:bodyPr/>
        <a:lstStyle/>
        <a:p>
          <a:r>
            <a:rPr lang="hr-HR" sz="3200" b="1" err="1">
              <a:solidFill>
                <a:srgbClr val="002060"/>
              </a:solidFill>
            </a:rPr>
            <a:t>Microsof</a:t>
          </a:r>
          <a:r>
            <a:rPr lang="hr-HR" sz="3200" b="1">
              <a:solidFill>
                <a:srgbClr val="002060"/>
              </a:solidFill>
            </a:rPr>
            <a:t> </a:t>
          </a:r>
          <a:r>
            <a:rPr lang="hr-HR" sz="3200" b="1" err="1">
              <a:solidFill>
                <a:srgbClr val="002060"/>
              </a:solidFill>
            </a:rPr>
            <a:t>Teams</a:t>
          </a:r>
          <a:r>
            <a:rPr lang="hr-HR" sz="3200" b="1">
              <a:solidFill>
                <a:srgbClr val="002060"/>
              </a:solidFill>
            </a:rPr>
            <a:t> </a:t>
          </a:r>
          <a:r>
            <a:rPr lang="hr-HR" sz="3200"/>
            <a:t>daje velike mogućnosti i razno razne kombinacije. Svaki član tima može sebi dodati vlastitu bilježnicu koja ima neograničen prostor. </a:t>
          </a:r>
          <a:r>
            <a:rPr lang="hr-HR" sz="3200" b="1">
              <a:solidFill>
                <a:srgbClr val="FF0000"/>
              </a:solidFill>
            </a:rPr>
            <a:t>Sve su vam mogućnosti na raspolaganju.</a:t>
          </a:r>
          <a:endParaRPr lang="en-US" sz="3200" b="1">
            <a:solidFill>
              <a:srgbClr val="FF0000"/>
            </a:solidFill>
          </a:endParaRPr>
        </a:p>
      </dgm:t>
    </dgm:pt>
    <dgm:pt modelId="{51966E40-24CB-4B3A-A3AF-5133A4A7C090}" type="parTrans" cxnId="{6C641351-DC27-44E7-8EB2-270EB8E9B41C}">
      <dgm:prSet/>
      <dgm:spPr/>
      <dgm:t>
        <a:bodyPr/>
        <a:lstStyle/>
        <a:p>
          <a:endParaRPr lang="en-US"/>
        </a:p>
      </dgm:t>
    </dgm:pt>
    <dgm:pt modelId="{77375E25-EE9F-4C80-A603-0D2CC1D9BD36}" type="sibTrans" cxnId="{6C641351-DC27-44E7-8EB2-270EB8E9B41C}">
      <dgm:prSet/>
      <dgm:spPr/>
      <dgm:t>
        <a:bodyPr/>
        <a:lstStyle/>
        <a:p>
          <a:endParaRPr lang="en-US"/>
        </a:p>
      </dgm:t>
    </dgm:pt>
    <dgm:pt modelId="{9D56468D-21BE-4492-9AD7-6CCF4A8496DE}">
      <dgm:prSet custT="1"/>
      <dgm:spPr/>
      <dgm:t>
        <a:bodyPr/>
        <a:lstStyle/>
        <a:p>
          <a:r>
            <a:rPr lang="hr-HR" sz="3200"/>
            <a:t>Za početak pripremljen vam je „osnovni paket”, dakle jedan minimum koji je nužan za početnu komunikaciju s učenicima.</a:t>
          </a:r>
          <a:endParaRPr lang="en-US" sz="3200"/>
        </a:p>
      </dgm:t>
    </dgm:pt>
    <dgm:pt modelId="{793B0C2D-FD35-4D95-A874-A4F39F9D0C63}" type="parTrans" cxnId="{511ADAA6-92B1-4007-B98D-D3C161966391}">
      <dgm:prSet/>
      <dgm:spPr/>
      <dgm:t>
        <a:bodyPr/>
        <a:lstStyle/>
        <a:p>
          <a:endParaRPr lang="en-US"/>
        </a:p>
      </dgm:t>
    </dgm:pt>
    <dgm:pt modelId="{CF4F3A59-193F-4447-B3BD-AFBA8959AD13}" type="sibTrans" cxnId="{511ADAA6-92B1-4007-B98D-D3C161966391}">
      <dgm:prSet/>
      <dgm:spPr/>
      <dgm:t>
        <a:bodyPr/>
        <a:lstStyle/>
        <a:p>
          <a:endParaRPr lang="en-US"/>
        </a:p>
      </dgm:t>
    </dgm:pt>
    <dgm:pt modelId="{00EB75A2-43CC-4D61-A253-A42296951C98}" type="pres">
      <dgm:prSet presAssocID="{29CB0364-9931-4872-B0A3-911AD290AE8E}" presName="linear" presStyleCnt="0">
        <dgm:presLayoutVars>
          <dgm:animLvl val="lvl"/>
          <dgm:resizeHandles val="exact"/>
        </dgm:presLayoutVars>
      </dgm:prSet>
      <dgm:spPr/>
    </dgm:pt>
    <dgm:pt modelId="{738D9C7A-7E30-4013-8F24-D47F224A2017}" type="pres">
      <dgm:prSet presAssocID="{717EB813-C769-4860-A609-5DE66B27A768}" presName="parentText" presStyleLbl="node1" presStyleIdx="0" presStyleCnt="2" custScaleY="143757">
        <dgm:presLayoutVars>
          <dgm:chMax val="0"/>
          <dgm:bulletEnabled val="1"/>
        </dgm:presLayoutVars>
      </dgm:prSet>
      <dgm:spPr/>
    </dgm:pt>
    <dgm:pt modelId="{A728173F-8D27-42AB-ACA1-6B2122D888F8}" type="pres">
      <dgm:prSet presAssocID="{77375E25-EE9F-4C80-A603-0D2CC1D9BD36}" presName="spacer" presStyleCnt="0"/>
      <dgm:spPr/>
    </dgm:pt>
    <dgm:pt modelId="{18F1A3CD-A48B-4A40-8310-FE5F1C6497A1}" type="pres">
      <dgm:prSet presAssocID="{9D56468D-21BE-4492-9AD7-6CCF4A8496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703983F-9651-4C65-97FB-B53F9DF5AFD8}" type="presOf" srcId="{29CB0364-9931-4872-B0A3-911AD290AE8E}" destId="{00EB75A2-43CC-4D61-A253-A42296951C98}" srcOrd="0" destOrd="0" presId="urn:microsoft.com/office/officeart/2005/8/layout/vList2"/>
    <dgm:cxn modelId="{5F140B64-3ED7-43B0-B8C6-AD3B09892285}" type="presOf" srcId="{717EB813-C769-4860-A609-5DE66B27A768}" destId="{738D9C7A-7E30-4013-8F24-D47F224A2017}" srcOrd="0" destOrd="0" presId="urn:microsoft.com/office/officeart/2005/8/layout/vList2"/>
    <dgm:cxn modelId="{6C641351-DC27-44E7-8EB2-270EB8E9B41C}" srcId="{29CB0364-9931-4872-B0A3-911AD290AE8E}" destId="{717EB813-C769-4860-A609-5DE66B27A768}" srcOrd="0" destOrd="0" parTransId="{51966E40-24CB-4B3A-A3AF-5133A4A7C090}" sibTransId="{77375E25-EE9F-4C80-A603-0D2CC1D9BD36}"/>
    <dgm:cxn modelId="{511ADAA6-92B1-4007-B98D-D3C161966391}" srcId="{29CB0364-9931-4872-B0A3-911AD290AE8E}" destId="{9D56468D-21BE-4492-9AD7-6CCF4A8496DE}" srcOrd="1" destOrd="0" parTransId="{793B0C2D-FD35-4D95-A874-A4F39F9D0C63}" sibTransId="{CF4F3A59-193F-4447-B3BD-AFBA8959AD13}"/>
    <dgm:cxn modelId="{C2925BEF-56DA-42B1-95CD-1949B5825D99}" type="presOf" srcId="{9D56468D-21BE-4492-9AD7-6CCF4A8496DE}" destId="{18F1A3CD-A48B-4A40-8310-FE5F1C6497A1}" srcOrd="0" destOrd="0" presId="urn:microsoft.com/office/officeart/2005/8/layout/vList2"/>
    <dgm:cxn modelId="{8008AB02-EE8C-44D0-86C2-563785877259}" type="presParOf" srcId="{00EB75A2-43CC-4D61-A253-A42296951C98}" destId="{738D9C7A-7E30-4013-8F24-D47F224A2017}" srcOrd="0" destOrd="0" presId="urn:microsoft.com/office/officeart/2005/8/layout/vList2"/>
    <dgm:cxn modelId="{E3373F65-ED02-47CF-9A99-4CD077E725A6}" type="presParOf" srcId="{00EB75A2-43CC-4D61-A253-A42296951C98}" destId="{A728173F-8D27-42AB-ACA1-6B2122D888F8}" srcOrd="1" destOrd="0" presId="urn:microsoft.com/office/officeart/2005/8/layout/vList2"/>
    <dgm:cxn modelId="{030DC274-6BDB-4526-934F-A204C12BA4ED}" type="presParOf" srcId="{00EB75A2-43CC-4D61-A253-A42296951C98}" destId="{18F1A3CD-A48B-4A40-8310-FE5F1C6497A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D9C7A-7E30-4013-8F24-D47F224A2017}">
      <dsp:nvSpPr>
        <dsp:cNvPr id="0" name=""/>
        <dsp:cNvSpPr/>
      </dsp:nvSpPr>
      <dsp:spPr>
        <a:xfrm>
          <a:off x="0" y="872"/>
          <a:ext cx="6513603" cy="3578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err="1">
              <a:solidFill>
                <a:srgbClr val="002060"/>
              </a:solidFill>
            </a:rPr>
            <a:t>Microsof</a:t>
          </a:r>
          <a:r>
            <a:rPr lang="hr-HR" sz="3200" b="1" kern="1200">
              <a:solidFill>
                <a:srgbClr val="002060"/>
              </a:solidFill>
            </a:rPr>
            <a:t> </a:t>
          </a:r>
          <a:r>
            <a:rPr lang="hr-HR" sz="3200" b="1" kern="1200" err="1">
              <a:solidFill>
                <a:srgbClr val="002060"/>
              </a:solidFill>
            </a:rPr>
            <a:t>Teams</a:t>
          </a:r>
          <a:r>
            <a:rPr lang="hr-HR" sz="3200" b="1" kern="1200">
              <a:solidFill>
                <a:srgbClr val="002060"/>
              </a:solidFill>
            </a:rPr>
            <a:t> </a:t>
          </a:r>
          <a:r>
            <a:rPr lang="hr-HR" sz="3200" kern="1200"/>
            <a:t>daje velike mogućnosti i razno razne kombinacije. Svaki član tima može sebi dodati vlastitu bilježnicu koja ima neograničen prostor. </a:t>
          </a:r>
          <a:r>
            <a:rPr lang="hr-HR" sz="3200" b="1" kern="1200">
              <a:solidFill>
                <a:srgbClr val="FF0000"/>
              </a:solidFill>
            </a:rPr>
            <a:t>Sve su vam mogućnosti na raspolaganju.</a:t>
          </a:r>
          <a:endParaRPr lang="en-US" sz="3200" b="1" kern="1200">
            <a:solidFill>
              <a:srgbClr val="FF0000"/>
            </a:solidFill>
          </a:endParaRPr>
        </a:p>
      </dsp:txBody>
      <dsp:txXfrm>
        <a:off x="174668" y="175540"/>
        <a:ext cx="6164267" cy="3228764"/>
      </dsp:txXfrm>
    </dsp:sp>
    <dsp:sp modelId="{18F1A3CD-A48B-4A40-8310-FE5F1C6497A1}">
      <dsp:nvSpPr>
        <dsp:cNvPr id="0" name=""/>
        <dsp:cNvSpPr/>
      </dsp:nvSpPr>
      <dsp:spPr>
        <a:xfrm>
          <a:off x="0" y="3589913"/>
          <a:ext cx="6513603" cy="248899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Za početak pripremljen vam je „osnovni paket”, dakle jedan minimum koji je nužan za početnu komunikaciju s učenicima.</a:t>
          </a:r>
          <a:endParaRPr lang="en-US" sz="3200" kern="1200"/>
        </a:p>
      </dsp:txBody>
      <dsp:txXfrm>
        <a:off x="121503" y="3711416"/>
        <a:ext cx="6270597" cy="2245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C78760-CDFE-4B12-AA07-3C8243386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71D593-C6B5-4DA1-B14B-D89A2A29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EF78C61-F272-4FA7-87B7-EE38CAAA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5FD70A-F810-4D29-BC0B-B7BAEC1DF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905B3F2-A045-409B-ACEC-FCA62C56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03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55B423-8301-4E02-B9B6-73EDD7BD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7388922-2E1F-4B24-8C61-91AD6264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80DF1E9-4101-4D73-ACB8-388B745B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C8A80B-C981-49D9-998A-0A7A5950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84AA0E4-AFAA-44B7-8054-54E1F000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846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CCFA0DE-CCC9-461C-810A-AA10E72C5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62E89D3-B1D5-45CF-B26E-19B796992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C057F9-AE0A-47E9-A224-D6C63BDA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FDDAA7-EEED-4811-8E72-D7A1625C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8B2329-5529-4E96-A3D8-C408439D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27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43AD24-8D98-4C93-8E6B-37EDE53C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C95237-FDE4-4289-B26B-999692AF4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EB954E-3421-40CD-B2F5-01D8076A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38533B-8C4D-4AAF-ABEB-4ECF411B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90F7EC-DEA3-48D9-A87F-8AE3CBE1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555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56AF4-F903-4F25-AD7E-4424F5AC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03C92E-127D-47BC-A6DC-7DBBAA7B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FBCFC3-105C-4808-9183-2219B5E1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F8DB1B-506F-40F4-89AA-6FF815E8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8D2380C-F8BF-4548-BD26-1035AEE5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53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263062-3F70-4A37-90F7-944C7188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A480247-0F91-4276-874B-02130AB43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7D04323-9699-4DAD-8384-FDB21EFBA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1254D5A-57CE-406A-BBB2-9CF4285D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46D0BAD-419A-4571-9E20-22253F94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4876A5F-0267-4B01-A4CC-3DCC3ABB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66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E52B3-0695-4A53-840B-2BF291FA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ED23FC-60CB-40B1-8575-C116FF814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BD820F-E40A-4B6D-AD5A-8D56F67E3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C30BDBA-AC2D-4CEE-B4A8-124146E2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AFB7711-4EA3-45A0-B9B4-E9A66F20F2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660FBA1-6C4C-4A53-9C0C-E544233CE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4851F89-2ED9-4ACA-A25D-F6B81A4B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F2DA748-42F4-46E7-8B51-6DF10314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6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0773C-9A96-4211-ADA8-0FF79F6F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C3B714A-1A84-44E0-87BD-BF6CD4CA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63B93C0-BCD0-4690-974D-500085F8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2AFC05C-5C50-4895-86FA-D4D1355E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405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B3D9D2-C8BA-44D3-A28A-427E6841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9EBDCD0-4BFB-40E2-920E-36E8582B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360A0B3-AD24-40E9-8EC0-62AE17AB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084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077DED-060D-4A35-AD4A-7C1D2CF0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66CBDB-45F7-4451-BF3A-04A8ADC87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AB64C7-5CC2-4973-9B43-561C4BCFE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2FE158D-2DA5-47A9-9A83-0F6BE415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4FE362-7D94-420B-95A0-08ABAC04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381B07D-CEA4-498D-BA42-9E384FB5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6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11BF02-6831-4242-B5E1-56EB5B71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F52FA89-2053-4E93-8E6E-DB5A682AF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FFA46FC-C24E-4A95-960D-7989A5C4E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2C8BCB-D1AE-41E8-A1BF-6E238AFF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0892295-2FA9-4BA1-A3AA-181D7025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A57852-8FB3-4327-933B-2F75906D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36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149F76B-515A-46AA-98C2-0C1303FB6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3FC00E-8CFC-4F4B-AB03-8CE4B8A9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4ADA84-3420-4994-B3CC-A07899BE3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3F11-7150-4341-BC3C-FA8CAA987325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9C628E8-6619-4EE1-A441-B5553738A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2AE507-6DE2-4AC3-9875-FB24B644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902C-4791-4BE8-8A03-BAC23A23F9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F10890-0ECD-4657-AED0-A4DAC0622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099" y="0"/>
            <a:ext cx="9144000" cy="2053652"/>
          </a:xfrm>
        </p:spPr>
        <p:txBody>
          <a:bodyPr/>
          <a:lstStyle/>
          <a:p>
            <a:r>
              <a:rPr lang="hr-HR" b="1">
                <a:solidFill>
                  <a:srgbClr val="000099"/>
                </a:solidFill>
              </a:rPr>
              <a:t>MS TEAMS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58391D6-F230-427A-9D13-7E9A8EDAA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561" y="2601118"/>
            <a:ext cx="10992788" cy="3709741"/>
          </a:xfrm>
        </p:spPr>
        <p:txBody>
          <a:bodyPr>
            <a:normAutofit/>
          </a:bodyPr>
          <a:lstStyle/>
          <a:p>
            <a:r>
              <a:rPr lang="hr-HR" sz="4400"/>
              <a:t>Kako ući u bilježnicu željenog razreda?</a:t>
            </a:r>
          </a:p>
          <a:p>
            <a:endParaRPr lang="hr-HR" sz="4400"/>
          </a:p>
          <a:p>
            <a:r>
              <a:rPr lang="hr-HR" sz="4400">
                <a:solidFill>
                  <a:srgbClr val="FF0000"/>
                </a:solidFill>
              </a:rPr>
              <a:t>Što</a:t>
            </a:r>
            <a:r>
              <a:rPr lang="hr-HR" sz="4400"/>
              <a:t> mogu ili </a:t>
            </a:r>
            <a:r>
              <a:rPr lang="hr-HR" sz="4400">
                <a:solidFill>
                  <a:srgbClr val="FF0000"/>
                </a:solidFill>
              </a:rPr>
              <a:t>trebam izrađivati </a:t>
            </a:r>
            <a:br>
              <a:rPr lang="hr-HR" sz="4400"/>
            </a:br>
            <a:r>
              <a:rPr lang="hr-HR" sz="4400"/>
              <a:t>u svom dijelu bilježnice ili u svom kanalu?</a:t>
            </a:r>
          </a:p>
        </p:txBody>
      </p:sp>
    </p:spTree>
    <p:extLst>
      <p:ext uri="{BB962C8B-B14F-4D97-AF65-F5344CB8AC3E}">
        <p14:creationId xmlns:p14="http://schemas.microsoft.com/office/powerpoint/2010/main" val="360536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E99811-20EE-4C70-962B-D1C0628E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115655"/>
            <a:ext cx="11922177" cy="1643557"/>
          </a:xfrm>
        </p:spPr>
        <p:txBody>
          <a:bodyPr>
            <a:normAutofit/>
          </a:bodyPr>
          <a:lstStyle/>
          <a:p>
            <a:r>
              <a:rPr lang="hr-HR" sz="3700" b="1"/>
              <a:t>Ako je bilježnica već stvorena kao u prethodnom primjeru, automatski će povući sve članove tima – sve učenike.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ABF094-158C-4338-B4AE-A978465F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34" y="1895091"/>
            <a:ext cx="11652354" cy="1448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/>
              <a:t>(Ako bilježnica za taj određeni tim još nije stvorena, a potrebna Vam je, možete ju sami stvoriti.)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BF6302A-49B0-4AC4-94E4-A32ADC14E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02" t="23778" r="15966"/>
          <a:stretch/>
        </p:blipFill>
        <p:spPr>
          <a:xfrm>
            <a:off x="7430789" y="3514156"/>
            <a:ext cx="4626299" cy="3169266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A3300F82-A560-42B3-B54F-0F0A98008575}"/>
              </a:ext>
            </a:extLst>
          </p:cNvPr>
          <p:cNvSpPr/>
          <p:nvPr/>
        </p:nvSpPr>
        <p:spPr>
          <a:xfrm>
            <a:off x="7615003" y="3822492"/>
            <a:ext cx="1156384" cy="1099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8E4B7AD-1FC5-47B0-BAF1-5E1A117BD604}"/>
              </a:ext>
            </a:extLst>
          </p:cNvPr>
          <p:cNvSpPr txBox="1"/>
          <p:nvPr/>
        </p:nvSpPr>
        <p:spPr>
          <a:xfrm>
            <a:off x="269823" y="3787309"/>
            <a:ext cx="7345180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4000" b="1"/>
              <a:t>Klikom na strelicu </a:t>
            </a:r>
            <a:r>
              <a:rPr lang="hr-HR" sz="4000"/>
              <a:t>(slika desno)</a:t>
            </a:r>
            <a:br>
              <a:rPr lang="hr-HR" sz="4000"/>
            </a:br>
            <a:r>
              <a:rPr lang="hr-HR" sz="4000" b="1"/>
              <a:t>prikazat će Vam se cijeli sadržaj bilježnice </a:t>
            </a:r>
            <a:r>
              <a:rPr lang="hr-HR" sz="4000"/>
              <a:t>(slika na sljedećem slajdu).</a:t>
            </a:r>
          </a:p>
        </p:txBody>
      </p:sp>
    </p:spTree>
    <p:extLst>
      <p:ext uri="{BB962C8B-B14F-4D97-AF65-F5344CB8AC3E}">
        <p14:creationId xmlns:p14="http://schemas.microsoft.com/office/powerpoint/2010/main" val="302250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579057D-73C9-4397-B8F6-5CAA5E0ED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7457"/>
            <a:ext cx="8884182" cy="914693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8800D8A5-CE11-4F10-8691-B286C5DF5368}"/>
              </a:ext>
            </a:extLst>
          </p:cNvPr>
          <p:cNvSpPr txBox="1"/>
          <p:nvPr/>
        </p:nvSpPr>
        <p:spPr>
          <a:xfrm>
            <a:off x="4179594" y="3138780"/>
            <a:ext cx="82129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/>
              <a:t>U sekciji Dobro došli nalazi se  prazna stranica koju mogu uređivati i učenici i učitelji.</a:t>
            </a:r>
          </a:p>
          <a:p>
            <a:endParaRPr lang="hr-HR" sz="1000"/>
          </a:p>
          <a:p>
            <a:r>
              <a:rPr lang="hr-HR" sz="4400"/>
              <a:t>Na toj stranici trebalo bi napisati bar jednu rečenicu dobrodošlice.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878343E6-B0DB-4561-8D36-CE2E0A0C199C}"/>
              </a:ext>
            </a:extLst>
          </p:cNvPr>
          <p:cNvSpPr/>
          <p:nvPr/>
        </p:nvSpPr>
        <p:spPr>
          <a:xfrm>
            <a:off x="671251" y="674934"/>
            <a:ext cx="8212931" cy="11550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90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618E9-293C-4503-A1F4-D2FFB60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23C876A-2996-4C88-8666-19FC7767C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393382" cy="8998527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B338911-3A51-4A01-892B-2E065ADF6788}"/>
              </a:ext>
            </a:extLst>
          </p:cNvPr>
          <p:cNvSpPr/>
          <p:nvPr/>
        </p:nvSpPr>
        <p:spPr>
          <a:xfrm>
            <a:off x="4455145" y="2197761"/>
            <a:ext cx="8051648" cy="5417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/>
              <a:t>U ovoj bilježnici 3 su sekcije:</a:t>
            </a:r>
          </a:p>
          <a:p>
            <a:endParaRPr lang="hr-HR" sz="3200"/>
          </a:p>
          <a:p>
            <a:r>
              <a:rPr lang="hr-HR" sz="3200"/>
              <a:t>1.  </a:t>
            </a:r>
            <a:r>
              <a:rPr lang="hr-HR" sz="3200">
                <a:solidFill>
                  <a:srgbClr val="FF99FF"/>
                </a:solidFill>
              </a:rPr>
              <a:t>Dobro došli </a:t>
            </a:r>
            <a:r>
              <a:rPr lang="hr-HR" sz="3200"/>
              <a:t>– mogu uređivati i učitelji</a:t>
            </a:r>
            <a:br>
              <a:rPr lang="hr-HR" sz="3200"/>
            </a:br>
            <a:r>
              <a:rPr lang="hr-HR" sz="3200"/>
              <a:t>                              i učenici</a:t>
            </a:r>
          </a:p>
          <a:p>
            <a:r>
              <a:rPr lang="hr-HR" sz="3200"/>
              <a:t>2.  </a:t>
            </a:r>
            <a:r>
              <a:rPr lang="hr-HR" sz="3200">
                <a:solidFill>
                  <a:srgbClr val="FF99FF"/>
                </a:solidFill>
              </a:rPr>
              <a:t>Biblioteka sadržaja </a:t>
            </a:r>
            <a:r>
              <a:rPr lang="hr-HR" sz="3200"/>
              <a:t>– uređuju učitelji, </a:t>
            </a:r>
            <a:br>
              <a:rPr lang="hr-HR" sz="3200"/>
            </a:br>
            <a:r>
              <a:rPr lang="hr-HR" sz="3200"/>
              <a:t>                        a učenici mogu samo čitati</a:t>
            </a:r>
          </a:p>
          <a:p>
            <a:r>
              <a:rPr lang="hr-HR" sz="3200"/>
              <a:t>3.  </a:t>
            </a:r>
            <a:r>
              <a:rPr lang="hr-HR" sz="3200">
                <a:solidFill>
                  <a:srgbClr val="FF99FF"/>
                </a:solidFill>
              </a:rPr>
              <a:t>Prostor za suradnju </a:t>
            </a:r>
            <a:r>
              <a:rPr lang="hr-HR" sz="3200"/>
              <a:t>- </a:t>
            </a:r>
          </a:p>
          <a:p>
            <a:r>
              <a:rPr lang="hr-HR" sz="3200"/>
              <a:t>   </a:t>
            </a:r>
            <a:r>
              <a:rPr lang="hr-HR" sz="3200">
                <a:solidFill>
                  <a:srgbClr val="FF99FF"/>
                </a:solidFill>
              </a:rPr>
              <a:t>  Popis učenika </a:t>
            </a:r>
            <a:r>
              <a:rPr lang="hr-HR" sz="3200"/>
              <a:t>– s </a:t>
            </a:r>
            <a:r>
              <a:rPr lang="hr-HR" sz="3200" err="1"/>
              <a:t>podsekcijama</a:t>
            </a:r>
            <a:endParaRPr lang="hr-HR" sz="3200"/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58AD10D5-CEE1-4973-8D74-D36D81FF4E7D}"/>
              </a:ext>
            </a:extLst>
          </p:cNvPr>
          <p:cNvCxnSpPr/>
          <p:nvPr/>
        </p:nvCxnSpPr>
        <p:spPr>
          <a:xfrm flipH="1" flipV="1">
            <a:off x="3432748" y="1394085"/>
            <a:ext cx="1263943" cy="29530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B77FC239-BE00-4762-922D-E2795A07BA36}"/>
              </a:ext>
            </a:extLst>
          </p:cNvPr>
          <p:cNvCxnSpPr>
            <a:cxnSpLocks/>
          </p:cNvCxnSpPr>
          <p:nvPr/>
        </p:nvCxnSpPr>
        <p:spPr>
          <a:xfrm flipH="1" flipV="1">
            <a:off x="2798619" y="2055814"/>
            <a:ext cx="1898072" cy="2850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FEC4DD2A-FA07-4189-B5AC-DBBD67C4CF99}"/>
              </a:ext>
            </a:extLst>
          </p:cNvPr>
          <p:cNvCxnSpPr>
            <a:cxnSpLocks/>
          </p:cNvCxnSpPr>
          <p:nvPr/>
        </p:nvCxnSpPr>
        <p:spPr>
          <a:xfrm flipH="1" flipV="1">
            <a:off x="2680004" y="3539813"/>
            <a:ext cx="2016687" cy="19241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6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B17A1-613E-472B-B324-4F1D83DF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E4EC0F0-02E9-42DB-8479-21042BE0C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44213" cy="7086600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CCE56616-C399-4497-AB49-CAAE05C712EF}"/>
              </a:ext>
            </a:extLst>
          </p:cNvPr>
          <p:cNvSpPr/>
          <p:nvPr/>
        </p:nvSpPr>
        <p:spPr>
          <a:xfrm>
            <a:off x="-179882" y="2765685"/>
            <a:ext cx="6985416" cy="4092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/>
              <a:t>Što napisati svojim učenicima da započnemo s komunikacijom nakon iznenadnog prekida klasične nastave?</a:t>
            </a:r>
          </a:p>
          <a:p>
            <a:pPr algn="ctr"/>
            <a:endParaRPr lang="hr-HR" sz="3200"/>
          </a:p>
          <a:p>
            <a:pPr algn="ctr"/>
            <a:r>
              <a:rPr lang="hr-HR" sz="3200" err="1"/>
              <a:t>Dobodošlicu</a:t>
            </a:r>
            <a:r>
              <a:rPr lang="hr-HR" sz="3200"/>
              <a:t> učenicima ili najavu događanja ili  smjernice o budućem radu ili nešto drugo što smislite. </a:t>
            </a:r>
          </a:p>
        </p:txBody>
      </p:sp>
    </p:spTree>
    <p:extLst>
      <p:ext uri="{BB962C8B-B14F-4D97-AF65-F5344CB8AC3E}">
        <p14:creationId xmlns:p14="http://schemas.microsoft.com/office/powerpoint/2010/main" val="303646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172AB45-C373-45DA-B5AB-A0C41C06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116" y="110123"/>
            <a:ext cx="11074702" cy="6637754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8111F95A-F850-4440-92EF-A3E184234ACC}"/>
              </a:ext>
            </a:extLst>
          </p:cNvPr>
          <p:cNvSpPr/>
          <p:nvPr/>
        </p:nvSpPr>
        <p:spPr>
          <a:xfrm>
            <a:off x="8079698" y="284813"/>
            <a:ext cx="4112302" cy="1708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/>
              <a:t>Ovo je samo jedna od mogućih ideja</a:t>
            </a:r>
          </a:p>
        </p:txBody>
      </p:sp>
    </p:spTree>
    <p:extLst>
      <p:ext uri="{BB962C8B-B14F-4D97-AF65-F5344CB8AC3E}">
        <p14:creationId xmlns:p14="http://schemas.microsoft.com/office/powerpoint/2010/main" val="138094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3F02BD-53A1-4B79-B866-BF30702B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267" y="463938"/>
            <a:ext cx="3084998" cy="5590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99FF"/>
                </a:solidFill>
              </a:rPr>
              <a:t>Tad </a:t>
            </a:r>
            <a:r>
              <a:rPr lang="en-US" b="1" dirty="0" err="1">
                <a:solidFill>
                  <a:srgbClr val="FF99FF"/>
                </a:solidFill>
              </a:rPr>
              <a:t>će</a:t>
            </a:r>
            <a:r>
              <a:rPr lang="en-US" b="1" dirty="0">
                <a:solidFill>
                  <a:srgbClr val="FF99FF"/>
                </a:solidFill>
              </a:rPr>
              <a:t> se </a:t>
            </a:r>
            <a:r>
              <a:rPr lang="en-US" b="1" dirty="0" err="1">
                <a:solidFill>
                  <a:srgbClr val="FF99FF"/>
                </a:solidFill>
              </a:rPr>
              <a:t>pojaviti</a:t>
            </a:r>
            <a:r>
              <a:rPr lang="en-US" b="1" dirty="0">
                <a:solidFill>
                  <a:srgbClr val="FF99FF"/>
                </a:solidFill>
              </a:rPr>
              <a:t> </a:t>
            </a:r>
            <a:r>
              <a:rPr lang="en-US" b="1" dirty="0" err="1">
                <a:solidFill>
                  <a:srgbClr val="FF99FF"/>
                </a:solidFill>
              </a:rPr>
              <a:t>popis</a:t>
            </a:r>
            <a:r>
              <a:rPr lang="en-US" b="1" dirty="0">
                <a:solidFill>
                  <a:srgbClr val="FF99FF"/>
                </a:solidFill>
              </a:rPr>
              <a:t> </a:t>
            </a:r>
            <a:r>
              <a:rPr lang="en-US" b="1" dirty="0" err="1">
                <a:solidFill>
                  <a:srgbClr val="FF99FF"/>
                </a:solidFill>
              </a:rPr>
              <a:t>svih</a:t>
            </a:r>
            <a:r>
              <a:rPr lang="en-US" b="1" dirty="0">
                <a:solidFill>
                  <a:srgbClr val="FF99FF"/>
                </a:solidFill>
              </a:rPr>
              <a:t> </a:t>
            </a:r>
            <a:r>
              <a:rPr lang="hr-HR" b="1" dirty="0">
                <a:solidFill>
                  <a:srgbClr val="FF99FF"/>
                </a:solidFill>
              </a:rPr>
              <a:t>stranica pojedinih predmeta</a:t>
            </a:r>
            <a:endParaRPr lang="en-US" b="1" dirty="0">
              <a:solidFill>
                <a:srgbClr val="FF99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3730BE6-606B-441E-AD1E-8B6C79563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53" b="1257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042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7FACD7BB-3A0B-454D-9CB1-31617E939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73" r="-1" b="-1"/>
          <a:stretch/>
        </p:blipFill>
        <p:spPr>
          <a:xfrm>
            <a:off x="294084" y="942538"/>
            <a:ext cx="8328285" cy="55903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768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1C3EB6-4539-44D6-9543-3462F9D66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914"/>
            <a:ext cx="10515600" cy="1325563"/>
          </a:xfrm>
        </p:spPr>
        <p:txBody>
          <a:bodyPr/>
          <a:lstStyle/>
          <a:p>
            <a:pPr algn="ctr"/>
            <a:r>
              <a:rPr lang="hr-HR" b="1"/>
              <a:t>Prostor za suradnju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B4A392-313B-4D73-A1A7-08E1D1CE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5" y="1420890"/>
            <a:ext cx="11572406" cy="5204761"/>
          </a:xfrm>
        </p:spPr>
        <p:txBody>
          <a:bodyPr>
            <a:normAutofit/>
          </a:bodyPr>
          <a:lstStyle/>
          <a:p>
            <a:r>
              <a:rPr lang="hr-HR" sz="3600"/>
              <a:t>Sastoji se od popisa učenika (svaki učenik je jedna sekcija)</a:t>
            </a:r>
          </a:p>
          <a:p>
            <a:r>
              <a:rPr lang="hr-HR" sz="3600"/>
              <a:t>Svaki učenik ima 4 </a:t>
            </a:r>
            <a:r>
              <a:rPr lang="hr-HR" sz="3600" err="1"/>
              <a:t>podsekcije</a:t>
            </a:r>
            <a:endParaRPr lang="hr-HR" sz="3600"/>
          </a:p>
          <a:p>
            <a:r>
              <a:rPr lang="hr-HR" sz="3600"/>
              <a:t>Svakoj </a:t>
            </a:r>
            <a:r>
              <a:rPr lang="hr-HR" sz="3600" err="1"/>
              <a:t>podsekciji</a:t>
            </a:r>
            <a:r>
              <a:rPr lang="hr-HR" sz="3600"/>
              <a:t> možete dodati neograničeni broj stranica.</a:t>
            </a:r>
          </a:p>
          <a:p>
            <a:endParaRPr lang="hr-HR" sz="800"/>
          </a:p>
          <a:p>
            <a:r>
              <a:rPr lang="hr-HR" sz="3600"/>
              <a:t>Zato je poželjno da svaki učitelj doda svakom učeniku stranicu s nazivom svog predmeta.</a:t>
            </a:r>
          </a:p>
          <a:p>
            <a:endParaRPr lang="hr-HR" sz="800"/>
          </a:p>
          <a:p>
            <a:r>
              <a:rPr lang="hr-HR" sz="3600"/>
              <a:t>Nemoguće je da jedna osoba doda svakom učeniku stranice svih predmeta. Zato će Vam to biti prikazano na sljedećem slajdu.</a:t>
            </a:r>
          </a:p>
        </p:txBody>
      </p:sp>
    </p:spTree>
    <p:extLst>
      <p:ext uri="{BB962C8B-B14F-4D97-AF65-F5344CB8AC3E}">
        <p14:creationId xmlns:p14="http://schemas.microsoft.com/office/powerpoint/2010/main" val="2449052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4807A5-A908-4197-92AB-B9DBA70C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>
                <a:solidFill>
                  <a:srgbClr val="FFFFFF"/>
                </a:solidFill>
              </a:rPr>
              <a:t>Svaki učenik ima nekoliko sekcija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BC05E83-9D36-4A77-B2DE-C9C7B7F6D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7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697E4B31-13CA-4204-AD2C-04D801BA3527}"/>
              </a:ext>
            </a:extLst>
          </p:cNvPr>
          <p:cNvSpPr/>
          <p:nvPr/>
        </p:nvSpPr>
        <p:spPr>
          <a:xfrm>
            <a:off x="3601971" y="2046593"/>
            <a:ext cx="4779818" cy="3366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/>
              <a:t>Svaki učenik ima pridružene barem 4 sekcije.</a:t>
            </a:r>
          </a:p>
          <a:p>
            <a:pPr algn="ctr"/>
            <a:r>
              <a:rPr lang="hr-HR" sz="2800" err="1"/>
              <a:t>Npr</a:t>
            </a:r>
            <a:r>
              <a:rPr lang="hr-HR" sz="2800"/>
              <a:t>, kod sekcije </a:t>
            </a:r>
            <a:r>
              <a:rPr lang="hr-HR" sz="2800" b="1">
                <a:solidFill>
                  <a:srgbClr val="FF99FF"/>
                </a:solidFill>
              </a:rPr>
              <a:t>ZADAĆE</a:t>
            </a:r>
            <a:r>
              <a:rPr lang="hr-HR" sz="2800"/>
              <a:t> – kad budete zadavali učenicima zadaće, </a:t>
            </a:r>
            <a:r>
              <a:rPr lang="hr-HR" sz="2800" b="1">
                <a:solidFill>
                  <a:srgbClr val="FFFF00"/>
                </a:solidFill>
              </a:rPr>
              <a:t>dodajte stranicu sa nazivom svog predmeta svakom učeniku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1D418CF7-C0AF-4D5A-8763-645F9F5274CA}"/>
              </a:ext>
            </a:extLst>
          </p:cNvPr>
          <p:cNvSpPr/>
          <p:nvPr/>
        </p:nvSpPr>
        <p:spPr>
          <a:xfrm>
            <a:off x="599607" y="3282846"/>
            <a:ext cx="3002364" cy="2468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612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5006415-1804-4838-9780-2C2156986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50" y="101817"/>
            <a:ext cx="6052697" cy="623788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EEC78A2-30AC-45C4-8646-96352A76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974" y="1"/>
            <a:ext cx="9104026" cy="60260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r-HR"/>
              <a:t>Kliknite na </a:t>
            </a:r>
            <a:r>
              <a:rPr lang="hr-HR" b="1"/>
              <a:t>ZADAĆA</a:t>
            </a:r>
            <a:r>
              <a:rPr lang="hr-HR"/>
              <a:t> kod željenog učenika. Kad je to označeno, </a:t>
            </a:r>
            <a:r>
              <a:rPr lang="hr-HR" b="1">
                <a:solidFill>
                  <a:srgbClr val="FF0000"/>
                </a:solidFill>
              </a:rPr>
              <a:t>dodajte stranicu klikom na plus </a:t>
            </a:r>
            <a:r>
              <a:rPr lang="hr-HR"/>
              <a:t>(dolje gdje piše stranica).</a:t>
            </a:r>
            <a:br>
              <a:rPr lang="hr-HR"/>
            </a:br>
            <a:br>
              <a:rPr lang="hr-HR" sz="1600"/>
            </a:br>
            <a:r>
              <a:rPr lang="hr-HR"/>
              <a:t>Dobit ćete </a:t>
            </a:r>
            <a:r>
              <a:rPr lang="hr-HR" err="1"/>
              <a:t>podstranicu</a:t>
            </a:r>
            <a:r>
              <a:rPr lang="hr-HR"/>
              <a:t> za zadaću – još joj </a:t>
            </a:r>
            <a:r>
              <a:rPr lang="hr-HR" b="1"/>
              <a:t>dodajte naziv </a:t>
            </a:r>
            <a:r>
              <a:rPr lang="hr-HR"/>
              <a:t>svog predmeta, npr. Geografija.</a:t>
            </a:r>
            <a:br>
              <a:rPr lang="hr-HR"/>
            </a:br>
            <a:r>
              <a:rPr lang="hr-HR"/>
              <a:t>Zadaću na toj stranici ne vide ostali učenice, samo vlasnici tima (bilježnice), dakle, samo učitelji i taj određeni učenik. </a:t>
            </a:r>
            <a:br>
              <a:rPr lang="hr-HR"/>
            </a:br>
            <a:r>
              <a:rPr lang="hr-HR"/>
              <a:t>                 Ponovite to svim učenicima.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5576650E-58B0-45E4-A522-7B1580E4E516}"/>
              </a:ext>
            </a:extLst>
          </p:cNvPr>
          <p:cNvSpPr/>
          <p:nvPr/>
        </p:nvSpPr>
        <p:spPr>
          <a:xfrm>
            <a:off x="2431473" y="5902036"/>
            <a:ext cx="2265218" cy="751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C719E36B-DD20-482B-9F82-959D911AC8D8}"/>
              </a:ext>
            </a:extLst>
          </p:cNvPr>
          <p:cNvSpPr/>
          <p:nvPr/>
        </p:nvSpPr>
        <p:spPr>
          <a:xfrm>
            <a:off x="292571" y="5902036"/>
            <a:ext cx="2265218" cy="751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40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3C6295-D49E-4FBD-90DD-50B2639FD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Što je pripremljeno za predmetne učitelje?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7E73FD5-FF5B-4D90-8690-6C989C2DEE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9824"/>
              </p:ext>
            </p:extLst>
          </p:nvPr>
        </p:nvGraphicFramePr>
        <p:xfrm>
          <a:off x="5194300" y="470924"/>
          <a:ext cx="6513604" cy="607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875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81C2B8-FF3B-4B0A-ABA0-2E53D880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85" y="494675"/>
            <a:ext cx="10927829" cy="6100997"/>
          </a:xfrm>
        </p:spPr>
        <p:txBody>
          <a:bodyPr>
            <a:noAutofit/>
          </a:bodyPr>
          <a:lstStyle/>
          <a:p>
            <a:r>
              <a:rPr lang="hr-HR" sz="4000" b="1"/>
              <a:t>Dobili ste </a:t>
            </a:r>
            <a:r>
              <a:rPr lang="hr-HR" sz="4000"/>
              <a:t>pod sekcijom  ZADAĆA – </a:t>
            </a:r>
            <a:r>
              <a:rPr lang="hr-HR" sz="4000" b="1"/>
              <a:t>stranicu za svoj predmet.</a:t>
            </a:r>
          </a:p>
          <a:p>
            <a:r>
              <a:rPr lang="hr-HR" sz="4000"/>
              <a:t>Na taj način pregledavate zadaće za svoj predmet, </a:t>
            </a:r>
            <a:br>
              <a:rPr lang="hr-HR" sz="4000"/>
            </a:br>
            <a:r>
              <a:rPr lang="hr-HR" sz="4000"/>
              <a:t>a učenik zna gdje će pospremiti zadaću iz vašeg predmeta.</a:t>
            </a:r>
          </a:p>
          <a:p>
            <a:endParaRPr lang="hr-HR" sz="1200"/>
          </a:p>
          <a:p>
            <a:r>
              <a:rPr lang="hr-HR" sz="4000"/>
              <a:t>Kako ste napravili stranicu za svoj predmet, </a:t>
            </a:r>
            <a:br>
              <a:rPr lang="hr-HR" sz="4000"/>
            </a:br>
            <a:r>
              <a:rPr lang="hr-HR" sz="4000" b="1"/>
              <a:t>tako trebate izraditi i za ostale </a:t>
            </a:r>
            <a:r>
              <a:rPr lang="hr-HR" sz="4000" b="1" err="1"/>
              <a:t>podsekcije</a:t>
            </a:r>
            <a:r>
              <a:rPr lang="hr-HR" sz="4000"/>
              <a:t> </a:t>
            </a:r>
            <a:br>
              <a:rPr lang="hr-HR" sz="4000"/>
            </a:br>
            <a:r>
              <a:rPr lang="hr-HR" sz="4000"/>
              <a:t>(Bilješke za zadaće, Kvizovi, Ispisani materijali) </a:t>
            </a:r>
            <a:br>
              <a:rPr lang="hr-HR" sz="4000"/>
            </a:br>
            <a:r>
              <a:rPr lang="hr-HR" sz="4000"/>
              <a:t>koje ćete koristiti u svom radu.</a:t>
            </a:r>
          </a:p>
        </p:txBody>
      </p:sp>
    </p:spTree>
    <p:extLst>
      <p:ext uri="{BB962C8B-B14F-4D97-AF65-F5344CB8AC3E}">
        <p14:creationId xmlns:p14="http://schemas.microsoft.com/office/powerpoint/2010/main" val="346259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21C8A3B-07EF-4262-8848-C8E83EB1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sz="5400" b="1">
                <a:solidFill>
                  <a:srgbClr val="000099"/>
                </a:solidFill>
                <a:latin typeface="+mn-lt"/>
              </a:rPr>
              <a:t>Izrada kanala</a:t>
            </a:r>
            <a:endParaRPr lang="en-US" sz="5400" b="1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74674D-B66C-47CC-A85A-508E0AB2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1" y="2542698"/>
            <a:ext cx="5026056" cy="317468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b="1"/>
              <a:t>     Naziv kanala</a:t>
            </a:r>
            <a:br>
              <a:rPr lang="hr-HR" sz="5400" b="1"/>
            </a:br>
            <a:r>
              <a:rPr lang="hr-HR" sz="5400" b="1"/>
              <a:t> → … </a:t>
            </a:r>
            <a:br>
              <a:rPr lang="hr-HR" sz="5400" b="1"/>
            </a:br>
            <a:r>
              <a:rPr lang="hr-HR" sz="5400" b="1"/>
              <a:t>→ Izradi kanal</a:t>
            </a:r>
            <a:endParaRPr lang="en-US" sz="5400" b="1"/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097E5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44CC8AB9-CB0F-4F78-A957-8DA3AC1F3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9"/>
          <a:stretch/>
        </p:blipFill>
        <p:spPr>
          <a:xfrm>
            <a:off x="4837708" y="643491"/>
            <a:ext cx="7205764" cy="5533472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id="{B13DB607-68DB-4801-9115-91AA080ED947}"/>
              </a:ext>
            </a:extLst>
          </p:cNvPr>
          <p:cNvSpPr/>
          <p:nvPr/>
        </p:nvSpPr>
        <p:spPr>
          <a:xfrm>
            <a:off x="4837708" y="2651760"/>
            <a:ext cx="4016732" cy="17983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8354E5AE-6074-4C3E-9484-35C11B768A76}"/>
              </a:ext>
            </a:extLst>
          </p:cNvPr>
          <p:cNvCxnSpPr/>
          <p:nvPr/>
        </p:nvCxnSpPr>
        <p:spPr>
          <a:xfrm flipH="1" flipV="1">
            <a:off x="6690360" y="4130040"/>
            <a:ext cx="1249680" cy="1188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520F3639-E16A-468F-A003-1C935AA31BC1}"/>
              </a:ext>
            </a:extLst>
          </p:cNvPr>
          <p:cNvCxnSpPr>
            <a:cxnSpLocks/>
          </p:cNvCxnSpPr>
          <p:nvPr/>
        </p:nvCxnSpPr>
        <p:spPr>
          <a:xfrm flipH="1" flipV="1">
            <a:off x="9194191" y="2894448"/>
            <a:ext cx="1619073" cy="5157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19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A0E04A-43A0-44ED-AF25-A07215DA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12524" cy="1325563"/>
          </a:xfrm>
        </p:spPr>
        <p:txBody>
          <a:bodyPr/>
          <a:lstStyle/>
          <a:p>
            <a:r>
              <a:rPr lang="hr-HR" sz="6000" b="1">
                <a:solidFill>
                  <a:srgbClr val="000099"/>
                </a:solidFill>
              </a:rPr>
              <a:t>Kanal</a:t>
            </a:r>
            <a:r>
              <a:rPr lang="hr-HR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780498-3114-4F1D-ABC3-2ABB591E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9" y="2141537"/>
            <a:ext cx="3412524" cy="4351338"/>
          </a:xfrm>
        </p:spPr>
        <p:txBody>
          <a:bodyPr>
            <a:normAutofit/>
          </a:bodyPr>
          <a:lstStyle/>
          <a:p>
            <a:r>
              <a:rPr lang="hr-HR" sz="5400"/>
              <a:t>Može se koristiti za prijenos željenih datoteka</a:t>
            </a:r>
          </a:p>
          <a:p>
            <a:endParaRPr lang="hr-HR" sz="540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E1F9533-049D-4D2F-9FF2-D5BA7683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509" y="365125"/>
            <a:ext cx="73628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9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6495AE-BFAB-406E-A580-406FA5794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09" y="155288"/>
            <a:ext cx="7121577" cy="1325563"/>
          </a:xfrm>
        </p:spPr>
        <p:txBody>
          <a:bodyPr>
            <a:normAutofit/>
          </a:bodyPr>
          <a:lstStyle/>
          <a:p>
            <a:r>
              <a:rPr lang="hr-HR" sz="4800" b="1">
                <a:solidFill>
                  <a:srgbClr val="000099"/>
                </a:solidFill>
                <a:latin typeface="+mn-lt"/>
              </a:rPr>
              <a:t>Kako doći do </a:t>
            </a:r>
            <a:r>
              <a:rPr lang="hr-HR" sz="4800" b="1" err="1">
                <a:solidFill>
                  <a:srgbClr val="000099"/>
                </a:solidFill>
                <a:latin typeface="+mn-lt"/>
              </a:rPr>
              <a:t>Teams</a:t>
            </a:r>
            <a:r>
              <a:rPr lang="hr-HR" sz="4800" b="1">
                <a:solidFill>
                  <a:srgbClr val="000099"/>
                </a:solidFill>
                <a:latin typeface="+mn-lt"/>
              </a:rPr>
              <a:t>-a?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BB2777-087C-491E-9EB7-E42871F5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626" y="1675723"/>
            <a:ext cx="11937167" cy="5581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4000"/>
              <a:t>Potrebno je ući u Office 365:</a:t>
            </a:r>
          </a:p>
          <a:p>
            <a:r>
              <a:rPr lang="hr-HR" sz="4000"/>
              <a:t>Unesite u tražilicu tekst: </a:t>
            </a:r>
            <a:r>
              <a:rPr lang="hr-HR" sz="4000" b="1" i="1">
                <a:solidFill>
                  <a:srgbClr val="FF0000"/>
                </a:solidFill>
              </a:rPr>
              <a:t>Office 365 za škole</a:t>
            </a:r>
          </a:p>
          <a:p>
            <a:endParaRPr lang="hr-HR" sz="1000" b="1" i="1">
              <a:solidFill>
                <a:srgbClr val="FF0000"/>
              </a:solidFill>
            </a:endParaRPr>
          </a:p>
          <a:p>
            <a:r>
              <a:rPr lang="hr-HR" sz="4000"/>
              <a:t>Unesite svoje </a:t>
            </a:r>
            <a:r>
              <a:rPr lang="hr-HR" sz="4000" b="1"/>
              <a:t>korisničke podatke</a:t>
            </a:r>
            <a:br>
              <a:rPr lang="hr-HR" sz="4000" b="1"/>
            </a:br>
            <a:r>
              <a:rPr lang="hr-HR" sz="3600"/>
              <a:t>(</a:t>
            </a:r>
            <a:r>
              <a:rPr lang="hr-HR" sz="3600" b="1"/>
              <a:t>korisnički naziv</a:t>
            </a:r>
            <a:r>
              <a:rPr lang="hr-HR" sz="3600"/>
              <a:t> (mail, npr. marko.markovic4@skole.hr)</a:t>
            </a:r>
            <a:br>
              <a:rPr lang="hr-HR" sz="3600"/>
            </a:br>
            <a:r>
              <a:rPr lang="hr-HR" sz="3600"/>
              <a:t>i </a:t>
            </a:r>
            <a:r>
              <a:rPr lang="hr-HR" sz="3600" b="1"/>
              <a:t>zaporku </a:t>
            </a:r>
            <a:r>
              <a:rPr lang="hr-HR" sz="3600"/>
              <a:t>(lozinku, npr. xYz1t2Gh).</a:t>
            </a:r>
          </a:p>
          <a:p>
            <a:endParaRPr lang="hr-HR" sz="1000"/>
          </a:p>
          <a:p>
            <a:r>
              <a:rPr lang="hr-HR" sz="4000"/>
              <a:t>U slučaju zagušenja, a sigurno će ga biti, </a:t>
            </a:r>
            <a:br>
              <a:rPr lang="hr-HR" sz="4000"/>
            </a:br>
            <a:r>
              <a:rPr lang="hr-HR" sz="4000"/>
              <a:t>koristite (direktan) kraći put: </a:t>
            </a:r>
            <a:r>
              <a:rPr lang="hr-HR" sz="4000" b="1">
                <a:solidFill>
                  <a:srgbClr val="FF0000"/>
                </a:solidFill>
              </a:rPr>
              <a:t>portal.office365.com</a:t>
            </a:r>
          </a:p>
          <a:p>
            <a:endParaRPr lang="hr-HR" sz="4000"/>
          </a:p>
        </p:txBody>
      </p:sp>
    </p:spTree>
    <p:extLst>
      <p:ext uri="{BB962C8B-B14F-4D97-AF65-F5344CB8AC3E}">
        <p14:creationId xmlns:p14="http://schemas.microsoft.com/office/powerpoint/2010/main" val="199269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2E4C44-2974-4BB3-96E8-075B9874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/>
              <a:t>Dvoklikom</a:t>
            </a:r>
            <a:r>
              <a:rPr lang="hr-HR"/>
              <a:t> izaberite </a:t>
            </a:r>
            <a:r>
              <a:rPr lang="hr-HR" b="1" err="1">
                <a:solidFill>
                  <a:srgbClr val="000099"/>
                </a:solidFill>
              </a:rPr>
              <a:t>Teams</a:t>
            </a:r>
            <a:r>
              <a:rPr lang="hr-HR" b="1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F3C0201-10BD-4847-A43A-4644E4EF5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0636"/>
            <a:ext cx="12192000" cy="4421746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7EAC6E00-5ABA-4FC4-9DFC-467B0A5D0580}"/>
              </a:ext>
            </a:extLst>
          </p:cNvPr>
          <p:cNvSpPr/>
          <p:nvPr/>
        </p:nvSpPr>
        <p:spPr>
          <a:xfrm>
            <a:off x="9953810" y="2576945"/>
            <a:ext cx="1620981" cy="170410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70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2A33A-EB85-4E07-BFBC-DEA3E4A7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7" y="181461"/>
            <a:ext cx="3816926" cy="6676539"/>
          </a:xfrm>
        </p:spPr>
        <p:txBody>
          <a:bodyPr>
            <a:noAutofit/>
          </a:bodyPr>
          <a:lstStyle/>
          <a:p>
            <a:r>
              <a:rPr lang="hr-HR" sz="4800" b="1"/>
              <a:t>Prikazat će Vam se svi timovi kojih </a:t>
            </a:r>
            <a:br>
              <a:rPr lang="hr-HR" sz="4800" b="1"/>
            </a:br>
            <a:r>
              <a:rPr lang="hr-HR" sz="4800" b="1"/>
              <a:t>ste član.</a:t>
            </a:r>
            <a:br>
              <a:rPr lang="hr-HR" sz="4800" b="1"/>
            </a:br>
            <a:br>
              <a:rPr lang="hr-HR" sz="4800" b="1"/>
            </a:br>
            <a:r>
              <a:rPr lang="hr-HR" sz="4800" b="1"/>
              <a:t>Izaberite </a:t>
            </a:r>
            <a:br>
              <a:rPr lang="hr-HR" sz="4800" b="1"/>
            </a:br>
            <a:r>
              <a:rPr lang="hr-HR" sz="4800" b="1"/>
              <a:t>onaj koji Vam trenutno treba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1B995C0-6DE0-4A38-BF63-FD35E7C3E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273" y="181461"/>
            <a:ext cx="7931727" cy="66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B109F1-CD25-45C1-92BF-0D67DC1EC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" y="748145"/>
            <a:ext cx="6086400" cy="6109854"/>
          </a:xfrm>
        </p:spPr>
        <p:txBody>
          <a:bodyPr>
            <a:normAutofit/>
          </a:bodyPr>
          <a:lstStyle/>
          <a:p>
            <a:r>
              <a:rPr lang="hr-HR" sz="4400"/>
              <a:t>Prikazat će Vam se </a:t>
            </a:r>
            <a:r>
              <a:rPr lang="hr-HR" sz="4400" b="1"/>
              <a:t>popis svih članova</a:t>
            </a:r>
            <a:r>
              <a:rPr lang="hr-HR" sz="4400"/>
              <a:t> (s desne strane), a s lijeve će pisati </a:t>
            </a:r>
            <a:r>
              <a:rPr lang="hr-HR" sz="4400" b="1">
                <a:solidFill>
                  <a:srgbClr val="000099"/>
                </a:solidFill>
              </a:rPr>
              <a:t>NAZIV TIMA </a:t>
            </a:r>
            <a:r>
              <a:rPr lang="hr-HR" sz="4400"/>
              <a:t>ispod toga </a:t>
            </a:r>
            <a:r>
              <a:rPr lang="hr-HR" sz="4400" b="1">
                <a:solidFill>
                  <a:srgbClr val="000099"/>
                </a:solidFill>
              </a:rPr>
              <a:t>OPĆENITO</a:t>
            </a:r>
            <a:r>
              <a:rPr lang="hr-HR" sz="4400"/>
              <a:t>.</a:t>
            </a:r>
          </a:p>
          <a:p>
            <a:r>
              <a:rPr lang="hr-HR" sz="4400"/>
              <a:t>U gornjem lijevom kutu je poveznica </a:t>
            </a:r>
            <a:r>
              <a:rPr lang="hr-HR" sz="4400" b="1">
                <a:solidFill>
                  <a:srgbClr val="000099"/>
                </a:solidFill>
              </a:rPr>
              <a:t>SVI TIMOVI </a:t>
            </a:r>
            <a:r>
              <a:rPr lang="hr-HR" sz="4400"/>
              <a:t>s kojom se vraćate nazad na popis timova.</a:t>
            </a:r>
          </a:p>
        </p:txBody>
      </p:sp>
      <p:pic>
        <p:nvPicPr>
          <p:cNvPr id="6" name="Slika 5" descr="Slika na kojoj se prikazuje snimka zaslona, ptica&#10;&#10;Opis je automatski generiran">
            <a:extLst>
              <a:ext uri="{FF2B5EF4-FFF2-40B4-BE49-F238E27FC236}">
                <a16:creationId xmlns:a16="http://schemas.microsoft.com/office/drawing/2014/main" id="{871F4670-A887-43AB-8B9D-947E202F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4986"/>
            <a:ext cx="7682345" cy="67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A71D96-48CA-4954-9683-CAFF0D94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7" y="0"/>
            <a:ext cx="12192000" cy="2008414"/>
          </a:xfrm>
        </p:spPr>
        <p:txBody>
          <a:bodyPr>
            <a:normAutofit/>
          </a:bodyPr>
          <a:lstStyle/>
          <a:p>
            <a:r>
              <a:rPr lang="hr-HR" sz="3200" dirty="0"/>
              <a:t>Izaberete li datoteke, pojavit će Vam se nešto slično kao na slici (dolje). Možete sami za svoje datoteke izraditi mapu npr. </a:t>
            </a:r>
            <a:r>
              <a:rPr lang="hr-HR" sz="3200" b="1" dirty="0"/>
              <a:t>Matematika</a:t>
            </a:r>
            <a:r>
              <a:rPr lang="hr-HR" sz="3200" dirty="0"/>
              <a:t>.</a:t>
            </a:r>
            <a:br>
              <a:rPr lang="hr-HR" sz="3200" dirty="0"/>
            </a:br>
            <a:r>
              <a:rPr lang="hr-HR" sz="3200" dirty="0"/>
              <a:t>Trenutno je ta opcija blokirana zbog zagušenja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5938DAB-5038-45DB-B743-0B6C20A72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30829"/>
            <a:ext cx="12191999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2A56A5-41B9-4DC4-8EC8-471D9FB69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46" y="145473"/>
            <a:ext cx="10515600" cy="1325563"/>
          </a:xfrm>
        </p:spPr>
        <p:txBody>
          <a:bodyPr/>
          <a:lstStyle/>
          <a:p>
            <a:r>
              <a:rPr lang="hr-HR"/>
              <a:t>Možete odabrati i </a:t>
            </a:r>
            <a:r>
              <a:rPr lang="hr-HR" b="1" i="1"/>
              <a:t>Bilježnica za predmete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8F7A93C-4BC4-47D8-93E5-6749B10D0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032" y="1293629"/>
            <a:ext cx="12200032" cy="5418898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27315A68-C444-4EA2-9F9C-1ADE67568017}"/>
              </a:ext>
            </a:extLst>
          </p:cNvPr>
          <p:cNvSpPr/>
          <p:nvPr/>
        </p:nvSpPr>
        <p:spPr>
          <a:xfrm>
            <a:off x="8354291" y="1143000"/>
            <a:ext cx="2244436" cy="1143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77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87201E-8B7F-4FC0-AE85-2756E17E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426" y="365125"/>
            <a:ext cx="10470573" cy="1722742"/>
          </a:xfrm>
        </p:spPr>
        <p:txBody>
          <a:bodyPr>
            <a:normAutofit fontScale="90000"/>
          </a:bodyPr>
          <a:lstStyle/>
          <a:p>
            <a:r>
              <a:rPr lang="hr-HR"/>
              <a:t>Kliknete li na </a:t>
            </a:r>
            <a:r>
              <a:rPr lang="hr-HR" b="1" i="1">
                <a:solidFill>
                  <a:srgbClr val="000099"/>
                </a:solidFill>
              </a:rPr>
              <a:t>Bilježnica za predmete</a:t>
            </a:r>
            <a:br>
              <a:rPr lang="hr-HR" b="1" i="1"/>
            </a:br>
            <a:r>
              <a:rPr lang="hr-HR"/>
              <a:t>otvorit će se prva po redu (Hrvatski jezik)</a:t>
            </a:r>
            <a:br>
              <a:rPr lang="hr-HR"/>
            </a:br>
            <a:r>
              <a:rPr lang="hr-HR"/>
              <a:t>zato treba kliknuti na </a:t>
            </a:r>
            <a:r>
              <a:rPr lang="hr-HR" b="1" i="1">
                <a:solidFill>
                  <a:srgbClr val="FF0000"/>
                </a:solidFill>
              </a:rPr>
              <a:t>strelicu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B26D7F4-68D7-4944-8133-5869F2F12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427" y="2087867"/>
            <a:ext cx="8749145" cy="5312607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4B22836-E63A-455A-BEE4-2140AF8F9BC6}"/>
              </a:ext>
            </a:extLst>
          </p:cNvPr>
          <p:cNvSpPr/>
          <p:nvPr/>
        </p:nvSpPr>
        <p:spPr>
          <a:xfrm>
            <a:off x="1858779" y="5021704"/>
            <a:ext cx="1674129" cy="1129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4824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4d98a9e9-32c3-4471-af18-26dcb9ed49b0" xsi:nil="true"/>
    <IsNotebookLocked xmlns="4d98a9e9-32c3-4471-af18-26dcb9ed49b0" xsi:nil="true"/>
    <DefaultSectionNames xmlns="4d98a9e9-32c3-4471-af18-26dcb9ed49b0" xsi:nil="true"/>
    <Math_Settings xmlns="4d98a9e9-32c3-4471-af18-26dcb9ed49b0" xsi:nil="true"/>
    <Owner xmlns="4d98a9e9-32c3-4471-af18-26dcb9ed49b0">
      <UserInfo>
        <DisplayName/>
        <AccountId xsi:nil="true"/>
        <AccountType/>
      </UserInfo>
    </Owner>
    <Distribution_Groups xmlns="4d98a9e9-32c3-4471-af18-26dcb9ed49b0" xsi:nil="true"/>
    <LMS_Mappings xmlns="4d98a9e9-32c3-4471-af18-26dcb9ed49b0" xsi:nil="true"/>
    <Templates xmlns="4d98a9e9-32c3-4471-af18-26dcb9ed49b0" xsi:nil="true"/>
    <NotebookType xmlns="4d98a9e9-32c3-4471-af18-26dcb9ed49b0" xsi:nil="true"/>
    <Students xmlns="4d98a9e9-32c3-4471-af18-26dcb9ed49b0">
      <UserInfo>
        <DisplayName/>
        <AccountId xsi:nil="true"/>
        <AccountType/>
      </UserInfo>
    </Students>
    <TeamsChannelId xmlns="4d98a9e9-32c3-4471-af18-26dcb9ed49b0" xsi:nil="true"/>
    <Student_Groups xmlns="4d98a9e9-32c3-4471-af18-26dcb9ed49b0">
      <UserInfo>
        <DisplayName/>
        <AccountId xsi:nil="true"/>
        <AccountType/>
      </UserInfo>
    </Student_Groups>
    <Invited_Teachers xmlns="4d98a9e9-32c3-4471-af18-26dcb9ed49b0" xsi:nil="true"/>
    <Invited_Students xmlns="4d98a9e9-32c3-4471-af18-26dcb9ed49b0" xsi:nil="true"/>
    <Is_Collaboration_Space_Locked xmlns="4d98a9e9-32c3-4471-af18-26dcb9ed49b0" xsi:nil="true"/>
    <Self_Registration_Enabled xmlns="4d98a9e9-32c3-4471-af18-26dcb9ed49b0" xsi:nil="true"/>
    <Has_Teacher_Only_SectionGroup xmlns="4d98a9e9-32c3-4471-af18-26dcb9ed49b0" xsi:nil="true"/>
    <CultureName xmlns="4d98a9e9-32c3-4471-af18-26dcb9ed49b0" xsi:nil="true"/>
    <FolderType xmlns="4d98a9e9-32c3-4471-af18-26dcb9ed49b0" xsi:nil="true"/>
    <Teachers xmlns="4d98a9e9-32c3-4471-af18-26dcb9ed49b0">
      <UserInfo>
        <DisplayName/>
        <AccountId xsi:nil="true"/>
        <AccountType/>
      </UserInfo>
    </Teach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AD39C5131C64BBB5E56EF4BA506A7" ma:contentTypeVersion="29" ma:contentTypeDescription="Create a new document." ma:contentTypeScope="" ma:versionID="19105015fbb9259e2613b18c60ae10a9">
  <xsd:schema xmlns:xsd="http://www.w3.org/2001/XMLSchema" xmlns:xs="http://www.w3.org/2001/XMLSchema" xmlns:p="http://schemas.microsoft.com/office/2006/metadata/properties" xmlns:ns3="50c6c52c-9ab9-49ea-a1da-85866a623560" xmlns:ns4="4d98a9e9-32c3-4471-af18-26dcb9ed49b0" targetNamespace="http://schemas.microsoft.com/office/2006/metadata/properties" ma:root="true" ma:fieldsID="8fc7c651f810e9bf5fff0f153f8cabb4" ns3:_="" ns4:_="">
    <xsd:import namespace="50c6c52c-9ab9-49ea-a1da-85866a623560"/>
    <xsd:import namespace="4d98a9e9-32c3-4471-af18-26dcb9ed49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6c52c-9ab9-49ea-a1da-85866a6235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8a9e9-32c3-4471-af18-26dcb9ed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87F8DA-7EFC-4136-910B-A8BED0589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BDCFE4-5CB8-401F-BB3F-7A11B1FC201A}">
  <ds:schemaRefs>
    <ds:schemaRef ds:uri="4d98a9e9-32c3-4471-af18-26dcb9ed49b0"/>
    <ds:schemaRef ds:uri="50c6c52c-9ab9-49ea-a1da-85866a6235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4E259F-BB88-4407-999C-B718082BCC7B}">
  <ds:schemaRefs>
    <ds:schemaRef ds:uri="4d98a9e9-32c3-4471-af18-26dcb9ed49b0"/>
    <ds:schemaRef ds:uri="50c6c52c-9ab9-49ea-a1da-85866a6235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727</Words>
  <Application>Microsoft Office PowerPoint</Application>
  <PresentationFormat>Široki zaslon</PresentationFormat>
  <Paragraphs>58</Paragraphs>
  <Slides>22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sustava Office</vt:lpstr>
      <vt:lpstr>MS TEAMS</vt:lpstr>
      <vt:lpstr>Što je pripremljeno za predmetne učitelje?</vt:lpstr>
      <vt:lpstr>Kako doći do Teams-a?</vt:lpstr>
      <vt:lpstr>Dvoklikom izaberite Teams:</vt:lpstr>
      <vt:lpstr>Prikazat će Vam se svi timovi kojih  ste član.  Izaberite  onaj koji Vam trenutno treba</vt:lpstr>
      <vt:lpstr>PowerPoint prezentacija</vt:lpstr>
      <vt:lpstr>Izaberete li datoteke, pojavit će Vam se nešto slično kao na slici (dolje). Možete sami za svoje datoteke izraditi mapu npr. Matematika. Trenutno je ta opcija blokirana zbog zagušenja</vt:lpstr>
      <vt:lpstr>Možete odabrati i Bilježnica za predmete</vt:lpstr>
      <vt:lpstr>Kliknete li na Bilježnica za predmete otvorit će se prva po redu (Hrvatski jezik) zato treba kliknuti na strelicu</vt:lpstr>
      <vt:lpstr>Ako je bilježnica već stvorena kao u prethodnom primjeru, automatski će povući sve članove tima – sve učenike.</vt:lpstr>
      <vt:lpstr>PowerPoint prezentacija</vt:lpstr>
      <vt:lpstr>PowerPoint prezentacija</vt:lpstr>
      <vt:lpstr>PowerPoint prezentacija</vt:lpstr>
      <vt:lpstr>PowerPoint prezentacija</vt:lpstr>
      <vt:lpstr>Tad će se pojaviti popis svih stranica pojedinih predmeta</vt:lpstr>
      <vt:lpstr>PowerPoint prezentacija</vt:lpstr>
      <vt:lpstr>Prostor za suradnju</vt:lpstr>
      <vt:lpstr>Svaki učenik ima nekoliko sekcija</vt:lpstr>
      <vt:lpstr>Kliknite na ZADAĆA kod željenog učenika. Kad je to označeno, dodajte stranicu klikom na plus (dolje gdje piše stranica).  Dobit ćete podstranicu za zadaću – još joj dodajte naziv svog predmeta, npr. Geografija. Zadaću na toj stranici ne vide ostali učenice, samo vlasnici tima (bilježnice), dakle, samo učitelji i taj određeni učenik.                   Ponovite to svim učenicima.</vt:lpstr>
      <vt:lpstr>PowerPoint prezentacija</vt:lpstr>
      <vt:lpstr>Izrada kanala</vt:lpstr>
      <vt:lpstr>Kanal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TEAMS</dc:title>
  <dc:creator>Sabina Curić</dc:creator>
  <cp:lastModifiedBy>Sabina Curić</cp:lastModifiedBy>
  <cp:revision>2</cp:revision>
  <dcterms:created xsi:type="dcterms:W3CDTF">2020-03-15T02:27:01Z</dcterms:created>
  <dcterms:modified xsi:type="dcterms:W3CDTF">2020-03-16T06:35:18Z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0x010100B74AD39C5131C64BBB5E56EF4BA506A7</vt:lpwstr>
  </property>
</Properties>
</file>