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8" r:id="rId3"/>
    <p:sldId id="268" r:id="rId4"/>
    <p:sldId id="269" r:id="rId5"/>
    <p:sldId id="270" r:id="rId6"/>
    <p:sldId id="271" r:id="rId7"/>
    <p:sldId id="272" r:id="rId8"/>
    <p:sldId id="259" r:id="rId9"/>
    <p:sldId id="273" r:id="rId10"/>
    <p:sldId id="262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801D7-939C-43A7-AE91-D169C501D049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07E47-623E-4BF4-806E-2A4BBA966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921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A57-1B8E-4968-9436-2FCF63831A21}" type="datetime1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701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B401-4964-4346-951D-FDE58B3C5FF3}" type="datetime1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72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0DA8-2673-4D23-97D4-E93F3E30AB9A}" type="datetime1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587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3032-9AB1-4C8B-B1D6-A5EF1D96483A}" type="datetime1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94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2C464-D6EF-4260-899B-12EE86FD0B13}" type="datetime1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0651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D545-A3DB-4512-BDF7-8537AAD63DDF}" type="datetime1">
              <a:rPr lang="hr-HR" smtClean="0"/>
              <a:t>22.3.2019.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040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2333-6288-4639-B4CD-F7689BEB6415}" type="datetime1">
              <a:rPr lang="hr-HR" smtClean="0"/>
              <a:t>22.3.2019.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227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CF3-C858-4313-A438-B52E0861C7FC}" type="datetime1">
              <a:rPr lang="hr-HR" smtClean="0"/>
              <a:t>22.3.2019.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209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042B-651F-40D8-B157-11D4C31673D0}" type="datetime1">
              <a:rPr lang="hr-HR" smtClean="0"/>
              <a:t>22.3.2019.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49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5651-3F75-403A-8907-44977BC401BA}" type="datetime1">
              <a:rPr lang="hr-HR" smtClean="0"/>
              <a:t>22.3.2019.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34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7951-51D6-4B92-B7C2-443B99C5A655}" type="datetime1">
              <a:rPr lang="hr-HR" smtClean="0"/>
              <a:t>22.3.2019.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086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BF0F7-9B56-48D9-9053-E4085943A7BB}" type="datetime1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931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6. (A) RJEŠAVANJE PROBLEMA I PROGRAMIRANJE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6.3. Rekurzivno programiranje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041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1"/>
          </p:nvPr>
        </p:nvSpPr>
        <p:spPr>
          <a:xfrm>
            <a:off x="171832" y="1484785"/>
            <a:ext cx="8576632" cy="3384375"/>
          </a:xfrm>
        </p:spPr>
        <p:txBody>
          <a:bodyPr>
            <a:normAutofit/>
          </a:bodyPr>
          <a:lstStyle/>
          <a:p>
            <a:r>
              <a:rPr lang="hr-HR" dirty="0"/>
              <a:t>Svaki napisani program možemo pozvati  da se izvrši unutar nekoga drugog programa. Jednostavno na mjestu gdje želimo da se program izvrši, napišemo njegov naziv i pripadajuće mu ulazne varijable (ako ih ima</a:t>
            </a:r>
            <a:r>
              <a:rPr lang="hr-HR" dirty="0" smtClean="0"/>
              <a:t>).</a:t>
            </a:r>
            <a:endParaRPr lang="hr-HR" dirty="0"/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788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 1</a:t>
            </a:r>
            <a:endParaRPr lang="hr-HR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683568" y="3429000"/>
            <a:ext cx="7848872" cy="1215826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Rješenje (1. korak):</a:t>
            </a:r>
          </a:p>
          <a:p>
            <a:r>
              <a:rPr lang="hr-HR" b="0" i="1" dirty="0"/>
              <a:t>Prvo napišemo program pod nazivom BROJAC i ulaznu varijablu BROJ.   </a:t>
            </a:r>
          </a:p>
          <a:p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8147248" cy="2376263"/>
          </a:xfrm>
        </p:spPr>
        <p:txBody>
          <a:bodyPr>
            <a:normAutofit/>
          </a:bodyPr>
          <a:lstStyle/>
          <a:p>
            <a:r>
              <a:rPr lang="hr-HR" i="1" dirty="0"/>
              <a:t>Kreiraj program pod nazivom BROJAC koja će na zaslonu ispisivati brojeve od zadanog (varijabla će imati naziv BROJ) do broja 1. Brojevi se smanjuju za vrijednost 1</a:t>
            </a:r>
            <a:r>
              <a:rPr lang="hr-HR" i="1" dirty="0" smtClean="0"/>
              <a:t>.</a:t>
            </a:r>
            <a:endParaRPr lang="hr-HR" i="1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611561" y="4941167"/>
            <a:ext cx="8075240" cy="1184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TO BROJAC :BROJ</a:t>
            </a:r>
          </a:p>
          <a:p>
            <a:pPr marL="0" indent="0">
              <a:buNone/>
            </a:pPr>
            <a:r>
              <a:rPr lang="hr-H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901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uiExpand="1" build="p"/>
      <p:bldP spid="6" grpId="0" build="p"/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683568" y="3429000"/>
            <a:ext cx="7848872" cy="1008112"/>
          </a:xfrm>
        </p:spPr>
        <p:txBody>
          <a:bodyPr>
            <a:normAutofit/>
          </a:bodyPr>
          <a:lstStyle/>
          <a:p>
            <a:r>
              <a:rPr lang="hr-HR" i="1" dirty="0"/>
              <a:t>Kad pokrenemo program i unesemo neku vrijednost u varijablu BROJ, ispisat će se samo taj upisani broj.</a:t>
            </a:r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2"/>
          </p:nvPr>
        </p:nvSpPr>
        <p:spPr>
          <a:xfrm>
            <a:off x="611561" y="4941167"/>
            <a:ext cx="8075240" cy="1184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i="1" dirty="0">
                <a:latin typeface="Courier New" panose="02070309020205020404" pitchFamily="49" charset="0"/>
                <a:cs typeface="Courier New" panose="02070309020205020404" pitchFamily="49" charset="0"/>
              </a:rPr>
              <a:t>BROJAC 5</a:t>
            </a:r>
          </a:p>
          <a:p>
            <a:pPr marL="0" indent="0">
              <a:buNone/>
            </a:pPr>
            <a:r>
              <a:rPr lang="hr-H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zervirano mjesto teksta 6"/>
          <p:cNvSpPr>
            <a:spLocks noGrp="1"/>
          </p:cNvSpPr>
          <p:nvPr>
            <p:ph type="body" sz="quarter" idx="3"/>
          </p:nvPr>
        </p:nvSpPr>
        <p:spPr>
          <a:xfrm>
            <a:off x="467544" y="332656"/>
            <a:ext cx="7848872" cy="1215826"/>
          </a:xfrm>
        </p:spPr>
        <p:txBody>
          <a:bodyPr>
            <a:normAutofit/>
          </a:bodyPr>
          <a:lstStyle/>
          <a:p>
            <a:r>
              <a:rPr lang="hr-HR" dirty="0" smtClean="0"/>
              <a:t>Rješenje (2. korak):</a:t>
            </a:r>
          </a:p>
          <a:p>
            <a:r>
              <a:rPr lang="hr-HR" i="1" dirty="0" smtClean="0"/>
              <a:t>Upisujemo </a:t>
            </a:r>
            <a:r>
              <a:rPr lang="hr-HR" i="1" dirty="0"/>
              <a:t>naredbu koja ispisuje </a:t>
            </a:r>
            <a:r>
              <a:rPr lang="hr-HR" i="1" dirty="0" smtClean="0"/>
              <a:t>vrijednost</a:t>
            </a:r>
            <a:r>
              <a:rPr lang="hr-HR" i="1" dirty="0"/>
              <a:t> </a:t>
            </a:r>
            <a:r>
              <a:rPr lang="hr-HR" i="1" dirty="0" smtClean="0"/>
              <a:t>varijable BROJ</a:t>
            </a:r>
            <a:endParaRPr lang="hr-HR" i="1" dirty="0"/>
          </a:p>
          <a:p>
            <a:endParaRPr lang="hr-HR" dirty="0"/>
          </a:p>
        </p:txBody>
      </p:sp>
      <p:sp>
        <p:nvSpPr>
          <p:cNvPr id="10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467544" y="1412776"/>
            <a:ext cx="8075240" cy="118499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r-HR" i="1" spc="30" dirty="0">
                <a:latin typeface="Courier New"/>
                <a:ea typeface="Times New Roman"/>
                <a:cs typeface="Times New Roman"/>
              </a:rPr>
              <a:t>TO BROJAC :BROJ 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PR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:BROJ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END</a:t>
            </a: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756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683568" y="3429000"/>
            <a:ext cx="7848872" cy="1008112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Kad pokrenemo program ispisuje </a:t>
            </a:r>
            <a:r>
              <a:rPr lang="hr-HR" dirty="0"/>
              <a:t>se vrijednost varijable, ali kod ponovnog pokretanja programa BROJAC staje. Nema dovoljno ulaznih vrijednosti za ponovno pozivanje tog </a:t>
            </a:r>
            <a:r>
              <a:rPr lang="hr-HR" dirty="0" smtClean="0"/>
              <a:t>programa.</a:t>
            </a:r>
            <a:endParaRPr lang="hr-HR" i="1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2"/>
          </p:nvPr>
        </p:nvSpPr>
        <p:spPr>
          <a:xfrm>
            <a:off x="611561" y="4941167"/>
            <a:ext cx="8075240" cy="118499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r-HR" i="1" spc="30" dirty="0">
                <a:latin typeface="Courier New"/>
                <a:ea typeface="Times New Roman"/>
                <a:cs typeface="Times New Roman"/>
              </a:rPr>
              <a:t>BROJAC 5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5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err="1" smtClean="0">
                <a:latin typeface="Courier New"/>
                <a:ea typeface="Times New Roman"/>
                <a:cs typeface="Times New Roman"/>
              </a:rPr>
              <a:t>not</a:t>
            </a: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 </a:t>
            </a:r>
            <a:r>
              <a:rPr lang="hr-HR" i="1" spc="30" dirty="0" err="1">
                <a:latin typeface="Courier New"/>
                <a:ea typeface="Times New Roman"/>
                <a:cs typeface="Times New Roman"/>
              </a:rPr>
              <a:t>enough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 </a:t>
            </a:r>
            <a:r>
              <a:rPr lang="hr-HR" i="1" spc="30" dirty="0" err="1">
                <a:latin typeface="Courier New"/>
                <a:ea typeface="Times New Roman"/>
                <a:cs typeface="Times New Roman"/>
              </a:rPr>
              <a:t>inputs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 to BROJAC </a:t>
            </a:r>
            <a:r>
              <a:rPr lang="hr-HR" i="1" spc="30" dirty="0" err="1">
                <a:latin typeface="Courier New"/>
                <a:ea typeface="Times New Roman"/>
                <a:cs typeface="Times New Roman"/>
              </a:rPr>
              <a:t>in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 BROJAC</a:t>
            </a: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9" name="Rezervirano mjesto teksta 6"/>
          <p:cNvSpPr>
            <a:spLocks noGrp="1"/>
          </p:cNvSpPr>
          <p:nvPr>
            <p:ph type="body" sz="quarter" idx="3"/>
          </p:nvPr>
        </p:nvSpPr>
        <p:spPr>
          <a:xfrm>
            <a:off x="467544" y="332656"/>
            <a:ext cx="7848872" cy="1215826"/>
          </a:xfrm>
        </p:spPr>
        <p:txBody>
          <a:bodyPr>
            <a:normAutofit/>
          </a:bodyPr>
          <a:lstStyle/>
          <a:p>
            <a:r>
              <a:rPr lang="hr-HR" dirty="0" smtClean="0"/>
              <a:t>Rješenje (3. korak):</a:t>
            </a:r>
          </a:p>
          <a:p>
            <a:r>
              <a:rPr lang="hr-HR" i="1" dirty="0" smtClean="0"/>
              <a:t>Program poziva samog sebe</a:t>
            </a:r>
            <a:endParaRPr lang="hr-HR" i="1" dirty="0"/>
          </a:p>
          <a:p>
            <a:endParaRPr lang="hr-HR" dirty="0"/>
          </a:p>
        </p:txBody>
      </p:sp>
      <p:sp>
        <p:nvSpPr>
          <p:cNvPr id="10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467544" y="1412776"/>
            <a:ext cx="8075240" cy="19442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r-HR" i="1" spc="30" dirty="0">
                <a:latin typeface="Courier New"/>
                <a:ea typeface="Times New Roman"/>
                <a:cs typeface="Times New Roman"/>
              </a:rPr>
              <a:t>TO BROJAC :BROJ 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PR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:BROJ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BROJAC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hr-HR" dirty="0" smtClean="0">
                <a:latin typeface="Courier New"/>
                <a:ea typeface="Times New Roman"/>
              </a:rPr>
              <a:t>END</a:t>
            </a: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00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uiExpand="1" build="p"/>
      <p:bldP spid="9" grpId="0" uiExpand="1" build="p"/>
      <p:bldP spid="1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1043608" y="3284984"/>
            <a:ext cx="3456384" cy="2952328"/>
          </a:xfrm>
        </p:spPr>
        <p:txBody>
          <a:bodyPr>
            <a:normAutofit lnSpcReduction="10000"/>
          </a:bodyPr>
          <a:lstStyle/>
          <a:p>
            <a:r>
              <a:rPr lang="hr-HR" dirty="0"/>
              <a:t>Program poziva samog sebe, ispisuje svaki puta za 1 broj manju vrijednost, ali ispis se ne prekida na vrijednosti 1 (kako je zadano u zadatku) nego ide u beskonačnost. I ne staje. </a:t>
            </a:r>
            <a:endParaRPr lang="hr-HR" i="1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2"/>
          </p:nvPr>
        </p:nvSpPr>
        <p:spPr>
          <a:xfrm>
            <a:off x="5004048" y="3356992"/>
            <a:ext cx="3322712" cy="320121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>
                <a:latin typeface="Courier New"/>
                <a:ea typeface="Times New Roman"/>
                <a:cs typeface="Times New Roman"/>
              </a:rPr>
              <a:t>BROJAC 5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5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4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3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2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1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0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-</a:t>
            </a:r>
            <a:r>
              <a:rPr lang="hr-HR" sz="2800" i="1" spc="30" dirty="0">
                <a:latin typeface="Courier New"/>
                <a:ea typeface="Times New Roman"/>
                <a:cs typeface="Times New Roman"/>
              </a:rPr>
              <a:t>1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Courier New"/>
                <a:ea typeface="Times New Roman"/>
                <a:cs typeface="Times New Roman"/>
              </a:rPr>
              <a:t>-2</a:t>
            </a:r>
            <a:r>
              <a:rPr lang="hr-HR" sz="2800" i="1" spc="30" dirty="0" smtClean="0">
                <a:latin typeface="Book Antiqua"/>
                <a:ea typeface="Times New Roman"/>
                <a:cs typeface="Times New Roman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hr-HR" sz="2800" i="1" spc="30" dirty="0" smtClean="0">
                <a:latin typeface="Book Antiqua"/>
                <a:ea typeface="Times New Roman"/>
                <a:cs typeface="Times New Roman"/>
              </a:rPr>
              <a:t>…</a:t>
            </a:r>
            <a:endParaRPr lang="hr-HR" sz="32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9" name="Rezervirano mjesto teksta 6"/>
          <p:cNvSpPr>
            <a:spLocks noGrp="1"/>
          </p:cNvSpPr>
          <p:nvPr>
            <p:ph type="body" sz="quarter" idx="3"/>
          </p:nvPr>
        </p:nvSpPr>
        <p:spPr>
          <a:xfrm>
            <a:off x="467544" y="332656"/>
            <a:ext cx="7848872" cy="1215826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Rješenje (4. korak):</a:t>
            </a:r>
          </a:p>
          <a:p>
            <a:r>
              <a:rPr lang="hr-HR" i="1" dirty="0" smtClean="0"/>
              <a:t>Dodajemo ulaznu varijablu (i smanjujemo je za jedan) kod ponovnog pozivanja programa BROJAC</a:t>
            </a:r>
            <a:endParaRPr lang="hr-HR" i="1" dirty="0"/>
          </a:p>
          <a:p>
            <a:endParaRPr lang="hr-HR" dirty="0"/>
          </a:p>
        </p:txBody>
      </p:sp>
      <p:sp>
        <p:nvSpPr>
          <p:cNvPr id="10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395536" y="1124744"/>
            <a:ext cx="8075240" cy="19442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r-HR" i="1" spc="30" dirty="0">
                <a:latin typeface="Courier New"/>
                <a:ea typeface="Times New Roman"/>
                <a:cs typeface="Times New Roman"/>
              </a:rPr>
              <a:t>TO BROJAC :BROJ 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PR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:BROJ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BROJAC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(:BROJ - 1)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hr-HR" dirty="0" smtClean="0">
                <a:latin typeface="Courier New"/>
                <a:ea typeface="Times New Roman"/>
              </a:rPr>
              <a:t>END</a:t>
            </a: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882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uiExpand="1" build="p"/>
      <p:bldP spid="9" grpId="0" uiExpand="1" build="p"/>
      <p:bldP spid="1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teksta 6"/>
          <p:cNvSpPr>
            <a:spLocks noGrp="1"/>
          </p:cNvSpPr>
          <p:nvPr>
            <p:ph type="body" idx="1"/>
          </p:nvPr>
        </p:nvSpPr>
        <p:spPr>
          <a:xfrm>
            <a:off x="395536" y="14001"/>
            <a:ext cx="7848872" cy="1215826"/>
          </a:xfrm>
        </p:spPr>
        <p:txBody>
          <a:bodyPr>
            <a:normAutofit/>
          </a:bodyPr>
          <a:lstStyle/>
          <a:p>
            <a:r>
              <a:rPr lang="hr-HR" dirty="0" smtClean="0"/>
              <a:t>Rješenje (5. korak):</a:t>
            </a:r>
          </a:p>
          <a:p>
            <a:r>
              <a:rPr lang="hr-HR" i="1" spc="30" dirty="0">
                <a:ea typeface="Times New Roman"/>
                <a:cs typeface="Times New Roman"/>
              </a:rPr>
              <a:t>Potrebno je </a:t>
            </a:r>
            <a:r>
              <a:rPr lang="hr-HR" dirty="0" smtClean="0"/>
              <a:t>postaviti </a:t>
            </a:r>
            <a:r>
              <a:rPr lang="hr-HR" dirty="0"/>
              <a:t>uvjet koji određuje kada stati</a:t>
            </a:r>
          </a:p>
        </p:txBody>
      </p:sp>
      <p:sp>
        <p:nvSpPr>
          <p:cNvPr id="10" name="Rezervirano mjesto sadržaja 7"/>
          <p:cNvSpPr>
            <a:spLocks noGrp="1"/>
          </p:cNvSpPr>
          <p:nvPr>
            <p:ph sz="half" idx="2"/>
          </p:nvPr>
        </p:nvSpPr>
        <p:spPr>
          <a:xfrm>
            <a:off x="467544" y="1484784"/>
            <a:ext cx="8075240" cy="19442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TO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BROJAC :BROJ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IF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:BROJ = 0 [STOP] 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PR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:BROJ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BROJAC </a:t>
            </a:r>
            <a:r>
              <a:rPr lang="hr-HR" i="1" spc="30" dirty="0">
                <a:latin typeface="Courier New"/>
                <a:ea typeface="Times New Roman"/>
                <a:cs typeface="Times New Roman"/>
              </a:rPr>
              <a:t>(:BROJ - 1)</a:t>
            </a:r>
            <a:endParaRPr lang="hr-HR" sz="28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i="1" spc="30" dirty="0" smtClean="0">
                <a:latin typeface="Courier New"/>
                <a:ea typeface="Times New Roman"/>
                <a:cs typeface="Times New Roman"/>
              </a:rPr>
              <a:t>END</a:t>
            </a:r>
            <a:endParaRPr lang="hr-HR" sz="2800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272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Rekurzivno programiranje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i="1" dirty="0"/>
              <a:t>Tehniku rekurzivnog programiranja mogli bismo opisati kao </a:t>
            </a:r>
            <a:r>
              <a:rPr lang="hr-HR" i="1" dirty="0" err="1"/>
              <a:t>samopozivajuću</a:t>
            </a:r>
            <a:r>
              <a:rPr lang="hr-HR" i="1" dirty="0"/>
              <a:t>. To je program koji koristi samog sebe kao potprogram (sam sebe poziva do ispunjenja zadanog uvjeta). </a:t>
            </a:r>
          </a:p>
          <a:p>
            <a:r>
              <a:rPr lang="hr-HR" dirty="0" err="1"/>
              <a:t>Najbitnija</a:t>
            </a:r>
            <a:r>
              <a:rPr lang="hr-HR" dirty="0"/>
              <a:t> stvar kod rekurzivnog programiranja je uvjet. Bez njega bi rekurzivni program bio u beskonačnoj petlji. Izuzetno je bitno i mjesto na koje se stavlja uvjet. Nikako ne smije biti nakon ponovnog pozivanja programa – tada se do naredbe s uvjetom ni ne bi moglo doći i opet bi nastala beskonačna petlja</a:t>
            </a: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272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93204" y="27856"/>
            <a:ext cx="8229600" cy="1143000"/>
          </a:xfrm>
        </p:spPr>
        <p:txBody>
          <a:bodyPr/>
          <a:lstStyle/>
          <a:p>
            <a:r>
              <a:rPr lang="hr-HR" dirty="0" smtClean="0"/>
              <a:t>Vježba 2</a:t>
            </a:r>
            <a:endParaRPr lang="hr-HR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4747356" y="4327412"/>
            <a:ext cx="4041775" cy="639762"/>
          </a:xfrm>
        </p:spPr>
        <p:txBody>
          <a:bodyPr>
            <a:normAutofit/>
          </a:bodyPr>
          <a:lstStyle/>
          <a:p>
            <a:r>
              <a:rPr lang="hr-HR" dirty="0" smtClean="0"/>
              <a:t>Rješenje (program TROKUTI):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457200" y="1196752"/>
            <a:ext cx="8147248" cy="1800201"/>
          </a:xfrm>
        </p:spPr>
        <p:txBody>
          <a:bodyPr>
            <a:normAutofit fontScale="92500"/>
          </a:bodyPr>
          <a:lstStyle/>
          <a:p>
            <a:r>
              <a:rPr lang="hr-HR" dirty="0"/>
              <a:t>Tehnikom rekurzivnog programiranja crtaj trokute čije se stranice smanjuju za 10 točaka. Početna  duljina stranice neka bude varijabla pod nazivom DULJINA, a program zaustavlja svoje iscrtavanje  kada duljina stranice trokuta bude manja od nule. Svi trokuti imaju jednu zajedničku točku. Program  će se zvati TROKUTI.</a:t>
            </a:r>
          </a:p>
        </p:txBody>
      </p:sp>
      <p:sp>
        <p:nvSpPr>
          <p:cNvPr id="10" name="Rezervirano mjesto teksta 6"/>
          <p:cNvSpPr>
            <a:spLocks noGrp="1"/>
          </p:cNvSpPr>
          <p:nvPr>
            <p:ph type="body" sz="quarter" idx="3"/>
          </p:nvPr>
        </p:nvSpPr>
        <p:spPr>
          <a:xfrm>
            <a:off x="323528" y="3068959"/>
            <a:ext cx="4041775" cy="639762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Rješenje (potprogram TROKUT):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107504" y="3717033"/>
            <a:ext cx="4752528" cy="144015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hr-HR" sz="2000" i="1" spc="30" dirty="0">
                <a:latin typeface="Courier New"/>
                <a:ea typeface="Times New Roman"/>
                <a:cs typeface="Times New Roman"/>
              </a:rPr>
              <a:t>TO TROKUT :DULJINA</a:t>
            </a:r>
            <a:endParaRPr lang="hr-HR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000" i="1" spc="30" dirty="0" smtClean="0">
                <a:latin typeface="Courier New"/>
                <a:ea typeface="Times New Roman"/>
                <a:cs typeface="Times New Roman"/>
              </a:rPr>
              <a:t>REPEAT </a:t>
            </a:r>
            <a:r>
              <a:rPr lang="hr-HR" sz="2000" i="1" spc="30" dirty="0">
                <a:latin typeface="Courier New"/>
                <a:ea typeface="Times New Roman"/>
                <a:cs typeface="Times New Roman"/>
              </a:rPr>
              <a:t>3 [FD :DULJINA RT 120]</a:t>
            </a:r>
            <a:endParaRPr lang="hr-HR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000" i="1" spc="30" dirty="0" smtClean="0">
                <a:latin typeface="Courier New"/>
                <a:ea typeface="Times New Roman"/>
                <a:cs typeface="Times New Roman"/>
              </a:rPr>
              <a:t>END</a:t>
            </a:r>
            <a:endParaRPr lang="hr-HR" i="1" spc="30" dirty="0">
              <a:effectLst/>
              <a:latin typeface="Book Antiqua"/>
              <a:ea typeface="Times New Roman"/>
              <a:cs typeface="Times New Roman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  <p:sp>
        <p:nvSpPr>
          <p:cNvPr id="13" name="Rezervirano mjesto sadržaja 7"/>
          <p:cNvSpPr txBox="1">
            <a:spLocks/>
          </p:cNvSpPr>
          <p:nvPr/>
        </p:nvSpPr>
        <p:spPr>
          <a:xfrm>
            <a:off x="5004556" y="5019500"/>
            <a:ext cx="3528392" cy="10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hr-HR" sz="2000" i="1" spc="30" dirty="0" smtClean="0">
                <a:latin typeface="Courier New"/>
                <a:ea typeface="Times New Roman"/>
                <a:cs typeface="Times New Roman"/>
              </a:rPr>
              <a:t>TO </a:t>
            </a:r>
            <a:r>
              <a:rPr lang="hr-HR" sz="2000" i="1" spc="30" dirty="0">
                <a:latin typeface="Courier New"/>
                <a:ea typeface="Times New Roman"/>
                <a:cs typeface="Times New Roman"/>
              </a:rPr>
              <a:t>TROKUTI :DULJINA</a:t>
            </a:r>
            <a:endParaRPr lang="hr-HR" sz="20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hr-HR" sz="2000" i="1" spc="30" dirty="0" smtClean="0">
                <a:latin typeface="Courier New"/>
                <a:ea typeface="Times New Roman"/>
                <a:cs typeface="Times New Roman"/>
              </a:rPr>
              <a:t>TROKUT </a:t>
            </a:r>
            <a:r>
              <a:rPr lang="hr-HR" sz="2000" i="1" spc="30" dirty="0">
                <a:latin typeface="Courier New"/>
                <a:ea typeface="Times New Roman"/>
                <a:cs typeface="Times New Roman"/>
              </a:rPr>
              <a:t>:DULJINA</a:t>
            </a:r>
            <a:endParaRPr lang="hr-HR" sz="2000" i="1" spc="30" dirty="0">
              <a:latin typeface="Book Antiqua"/>
              <a:ea typeface="Times New Roman"/>
              <a:cs typeface="Times New Roman"/>
            </a:endParaRPr>
          </a:p>
          <a:p>
            <a:pPr marL="0" indent="0">
              <a:buNone/>
            </a:pPr>
            <a:r>
              <a:rPr lang="hr-HR" sz="2000" dirty="0" smtClean="0">
                <a:latin typeface="Courier New"/>
                <a:ea typeface="Times New Roman"/>
              </a:rPr>
              <a:t>END</a:t>
            </a:r>
            <a:endParaRPr lang="hr-HR" i="1" spc="30" dirty="0">
              <a:latin typeface="Book Antiqu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649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  <p:bldP spid="6" grpId="0" build="p"/>
      <p:bldP spid="10" grpId="0" build="p"/>
      <p:bldP spid="8" grpId="0" uiExpand="1" build="p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b="1" dirty="0" smtClean="0"/>
              <a:t>Konačno rješenje</a:t>
            </a:r>
            <a:r>
              <a:rPr lang="hr-HR" sz="2800" dirty="0" smtClean="0"/>
              <a:t> (dodajemo ponovno pozivanje programa TROKUTI i uvjet zaustavljanja programa):</a:t>
            </a:r>
            <a:r>
              <a:rPr lang="hr-HR" sz="2800" dirty="0"/>
              <a:t/>
            </a:r>
            <a:br>
              <a:rPr lang="hr-HR" sz="2800" dirty="0"/>
            </a:br>
            <a:endParaRPr lang="hr-HR" sz="2800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i="1" dirty="0">
                <a:latin typeface="Courier New" panose="02070309020205020404" pitchFamily="49" charset="0"/>
                <a:cs typeface="Courier New" panose="02070309020205020404" pitchFamily="49" charset="0"/>
              </a:rPr>
              <a:t>TO TROKUTI :DULJINA</a:t>
            </a:r>
          </a:p>
          <a:p>
            <a:pPr marL="0" indent="0">
              <a:buNone/>
            </a:pPr>
            <a:r>
              <a:rPr lang="hr-HR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hr-HR" i="1" dirty="0">
                <a:latin typeface="Courier New" panose="02070309020205020404" pitchFamily="49" charset="0"/>
                <a:cs typeface="Courier New" panose="02070309020205020404" pitchFamily="49" charset="0"/>
              </a:rPr>
              <a:t>:DULJINA &lt; 0 [STOP]</a:t>
            </a:r>
          </a:p>
          <a:p>
            <a:pPr marL="0" indent="0">
              <a:buNone/>
            </a:pPr>
            <a:r>
              <a:rPr lang="hr-HR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TROKUT </a:t>
            </a:r>
            <a:r>
              <a:rPr lang="hr-HR" i="1" dirty="0">
                <a:latin typeface="Courier New" panose="02070309020205020404" pitchFamily="49" charset="0"/>
                <a:cs typeface="Courier New" panose="02070309020205020404" pitchFamily="49" charset="0"/>
              </a:rPr>
              <a:t>:DULJINA</a:t>
            </a:r>
          </a:p>
          <a:p>
            <a:pPr marL="0" indent="0">
              <a:buNone/>
            </a:pPr>
            <a:r>
              <a:rPr lang="hr-HR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TROKUTI </a:t>
            </a:r>
            <a:r>
              <a:rPr lang="hr-HR" i="1" dirty="0">
                <a:latin typeface="Courier New" panose="02070309020205020404" pitchFamily="49" charset="0"/>
                <a:cs typeface="Courier New" panose="02070309020205020404" pitchFamily="49" charset="0"/>
              </a:rPr>
              <a:t>(:DULJINA-10)</a:t>
            </a:r>
          </a:p>
          <a:p>
            <a:pPr marL="0" indent="0">
              <a:buNone/>
            </a:pPr>
            <a:r>
              <a:rPr lang="hr-H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hr-H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PROFIL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919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535</Words>
  <Application>Microsoft Office PowerPoint</Application>
  <PresentationFormat>Prikaz na zaslonu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Tema sustava Office</vt:lpstr>
      <vt:lpstr>6. (A) RJEŠAVANJE PROBLEMA I PROGRAMIRANJE</vt:lpstr>
      <vt:lpstr>Vježba 1</vt:lpstr>
      <vt:lpstr>PowerPointova prezentacija</vt:lpstr>
      <vt:lpstr>PowerPointova prezentacija</vt:lpstr>
      <vt:lpstr>PowerPointova prezentacija</vt:lpstr>
      <vt:lpstr>PowerPointova prezentacija</vt:lpstr>
      <vt:lpstr>Rekurzivno programiranje</vt:lpstr>
      <vt:lpstr>Vježba 2</vt:lpstr>
      <vt:lpstr>Konačno rješenje (dodajemo ponovno pozivanje programa TROKUTI i uvjet zaustavljanja programa): 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(B) RJEŠAVANJE PROBLEMA I PROGRAMIRANJE</dc:title>
  <dc:creator>ASUS</dc:creator>
  <cp:lastModifiedBy>Sabina</cp:lastModifiedBy>
  <cp:revision>18</cp:revision>
  <dcterms:created xsi:type="dcterms:W3CDTF">2014-01-17T07:55:45Z</dcterms:created>
  <dcterms:modified xsi:type="dcterms:W3CDTF">2019-03-22T08:14:23Z</dcterms:modified>
</cp:coreProperties>
</file>