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1.xml" ContentType="application/vnd.openxmlformats-officedocument.themeOverride+xml"/>
  <Override PartName="/ppt/charts/chart11.xml" ContentType="application/vnd.openxmlformats-officedocument.drawingml.chart+xml"/>
  <Override PartName="/ppt/theme/themeOverride2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drawings/drawing2.xml" ContentType="application/vnd.openxmlformats-officedocument.drawingml.chartshapes+xml"/>
  <Override PartName="/ppt/charts/chart5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7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8" r:id="rId4"/>
    <p:sldId id="261" r:id="rId5"/>
    <p:sldId id="312" r:id="rId6"/>
    <p:sldId id="262" r:id="rId7"/>
    <p:sldId id="259" r:id="rId8"/>
    <p:sldId id="260" r:id="rId9"/>
    <p:sldId id="266" r:id="rId10"/>
    <p:sldId id="267" r:id="rId11"/>
    <p:sldId id="268" r:id="rId12"/>
    <p:sldId id="269" r:id="rId13"/>
    <p:sldId id="270" r:id="rId14"/>
    <p:sldId id="326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92" r:id="rId25"/>
    <p:sldId id="293" r:id="rId26"/>
    <p:sldId id="280" r:id="rId27"/>
    <p:sldId id="281" r:id="rId28"/>
    <p:sldId id="295" r:id="rId29"/>
    <p:sldId id="294" r:id="rId30"/>
    <p:sldId id="283" r:id="rId31"/>
    <p:sldId id="284" r:id="rId32"/>
    <p:sldId id="285" r:id="rId33"/>
    <p:sldId id="287" r:id="rId34"/>
    <p:sldId id="298" r:id="rId35"/>
    <p:sldId id="309" r:id="rId36"/>
    <p:sldId id="289" r:id="rId37"/>
    <p:sldId id="290" r:id="rId38"/>
    <p:sldId id="307" r:id="rId39"/>
    <p:sldId id="308" r:id="rId40"/>
    <p:sldId id="291" r:id="rId41"/>
    <p:sldId id="304" r:id="rId42"/>
    <p:sldId id="299" r:id="rId43"/>
    <p:sldId id="282" r:id="rId44"/>
    <p:sldId id="306" r:id="rId45"/>
    <p:sldId id="305" r:id="rId46"/>
    <p:sldId id="300" r:id="rId47"/>
    <p:sldId id="301" r:id="rId48"/>
    <p:sldId id="302" r:id="rId49"/>
    <p:sldId id="303" r:id="rId50"/>
    <p:sldId id="311" r:id="rId51"/>
    <p:sldId id="315" r:id="rId52"/>
    <p:sldId id="316" r:id="rId53"/>
    <p:sldId id="323" r:id="rId54"/>
    <p:sldId id="327" r:id="rId55"/>
    <p:sldId id="319" r:id="rId56"/>
    <p:sldId id="320" r:id="rId57"/>
    <p:sldId id="324" r:id="rId58"/>
    <p:sldId id="325" r:id="rId59"/>
    <p:sldId id="313" r:id="rId60"/>
    <p:sldId id="318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ATISTIKA%202014-15\PODATCI%20ZA%20SLAJDOVE%202005-15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Excel1.xlsx"/><Relationship Id="rId1" Type="http://schemas.openxmlformats.org/officeDocument/2006/relationships/themeOverride" Target="../theme/themeOverride1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Excel2.xlsx"/><Relationship Id="rId1" Type="http://schemas.openxmlformats.org/officeDocument/2006/relationships/themeOverride" Target="../theme/themeOverride2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ATISTIKA%202014-15\PODATCI%20ZA%20SLAJDOVE%202005-15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ATISTIKA%202014-15\PODATCI%20ZA%20SLAJDOVE%202005-15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ATISTIKA%202014-15\PODATCI%20ZA%20SLAJDOVE%202005-15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ATISTIKA%202014-15\PODATCI%20ZA%20SLAJDOVE%202005-15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ATISTIKA%202014-15\PODATCI%20ZA%20SLAJDOVE%202005-15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ATISTIKA%202014-15\PODATCI%20ZA%20SLAJDOVE%202005-15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ATISTIKA%202014-15\PODATCI%20ZA%20SLAJDOVE%202005-15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ATISTIKA%202014-15\PODATCI%20ZA%20SLAJDOVE%202005-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ATISTIKA%202014-15\PODATCI%20ZA%20SLAJDOVE%202005-15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ATISTIKA%202014-15\PODATCI%20ZA%20SLAJDOVE%202005-15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ATISTIKA%202014-15\PODATCI%20ZA%20SLAJDOVE%202005-15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ATISTIKA%202014-15\PODATCI%20ZA%20SLAJDOVE%202005-15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Radni_list_programa_Microsoft_Excel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ATISTIKA%202014-15\PODATCI%20ZA%20SLAJDOVE%202005-15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Radni_list_programa_Microsoft_Excel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ATISTIKA%202014-15\PODATCI%20ZA%20SLAJDOVE%202005-15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Radni_list_programa_Microsoft_Excel5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ATISTIKA%202014-15\PODATCI%20ZA%20SLAJDOVE%202005-15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ATISTIKA%202014-15\PODATCI%20ZA%20SLAJDOVE%202005-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ATISTIKA%202014-15\PODATCI%20ZA%20SLAJDOVE%202005-15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ATISTIKA%202014-15\PODATCI%20ZA%20SLAJDOVE%202005-15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ATISTIKA%202014-15\PODATCI%20ZA%20SLAJDOVE%202005-15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ATISTIKA%202014-15\PODATCI%20ZA%20SLAJDOVE%202005-15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ATISTIKA%202014-15\PODATCI%20ZA%20SLAJDOVE%202005-15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ATISTIKA%202014-15\PODATCI%20ZA%20SLAJDOVE%202005-15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ATISTIKA%202014-15\PODATCI%20ZA%20SLAJDOVE%202005-15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ATISTIKA%202014-15\PODATCI%20ZA%20SLAJDOVE%202005-15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ATISTIKA%202014-15\PODATCI%20ZA%20SLAJDOVE%202005-15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ATISTIKA%202014-15\PODATCI%20ZA%20SLAJDOVE%202005-15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ATISTIKA%202014-15\PODATCI%20ZA%20SLAJDOVE%202005-1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ATISTIKA%202014-15\PODATCI%20ZA%20SLAJDOVE%202005-15.xlsx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ATISTIKA%202014-15\PODATCI%20ZA%20SLAJDOVE%202005-15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ATISTIKA%202014-15\PODATCI%20ZA%20SLAJDOVE%202005-15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ATISTIKA%202014-15\PODATCI%20ZA%20SLAJDOVE%202005-15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ATISTIKA%202014-15\PODATCI%20ZA%20SLAJDOVE%202005-15.xlsx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ATISTIKA%202014-15\PODATCI%20ZA%20SLAJDOVE%202005-15.xlsx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ATISTIKA%202014-15\PODATCI%20ZA%20SLAJDOVE%202005-15.xlsx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ATISTIKA%202014-15\PODATCI%20ZA%20SLAJDOVE%202005-15.xlsx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ATISTIKA%202014-15\PODATCI%20ZA%20SLAJDOVE%202005-15.xlsx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ATISTIKA%202014-15\PODATCI%20ZA%20SLAJDOVE%202005-15.xlsx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ATISTIKA%202014-15\PODATCI%20ZA%20SLAJDOVE%202005-15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STATISTIKA%202014-15\PODATCI%20ZA%20SLAJDOVE%202005-15.xlsx" TargetMode="Externa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ATISTIKA%202014-15\PODATCI%20ZA%20SLAJDOVE%202005-15.xlsx" TargetMode="External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F:\STATISTIKA%202014-15\PODATCI%20ZA%20SLAJDOVE%202005-15.xlsx" TargetMode="Externa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Radni_list_programa_Microsoft_Excel6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ATISTIKA%202014-15\PODATCI%20ZA%20SLAJDOVE%202005-15.xlsx" TargetMode="Externa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Radni_list_programa_Microsoft_Excel7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ATISTIKA%202014-15\PODATCI%20ZA%20SLAJDOVE%202005-15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ATISTIKA%202014-15\PODATCI%20ZA%20SLAJDOVE%202005-15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ATISTIKA%202014-15\PODATCI%20ZA%20SLAJDOVE%202005-15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ATISTIKA%202014-15\PODATCI%20ZA%20SLAJDOVE%202005-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'BROJ UČENIKA'!$E$4:$E$13</c:f>
              <c:strCache>
                <c:ptCount val="10"/>
                <c:pt idx="0">
                  <c:v>2014./15.</c:v>
                </c:pt>
                <c:pt idx="1">
                  <c:v>2013./14.</c:v>
                </c:pt>
                <c:pt idx="2">
                  <c:v>2012./13.</c:v>
                </c:pt>
                <c:pt idx="3">
                  <c:v>2011./12.</c:v>
                </c:pt>
                <c:pt idx="4">
                  <c:v>2010./11</c:v>
                </c:pt>
                <c:pt idx="5">
                  <c:v>2009./10.</c:v>
                </c:pt>
                <c:pt idx="6">
                  <c:v>2008./9.</c:v>
                </c:pt>
                <c:pt idx="7">
                  <c:v>2007./8</c:v>
                </c:pt>
                <c:pt idx="8">
                  <c:v>2006./7.</c:v>
                </c:pt>
                <c:pt idx="9">
                  <c:v>2005./6.</c:v>
                </c:pt>
              </c:strCache>
            </c:strRef>
          </c:cat>
          <c:val>
            <c:numRef>
              <c:f>'BROJ UČENIKA'!$F$4:$F$13</c:f>
              <c:numCache>
                <c:formatCode>General</c:formatCode>
                <c:ptCount val="10"/>
                <c:pt idx="0">
                  <c:v>96</c:v>
                </c:pt>
                <c:pt idx="1">
                  <c:v>101</c:v>
                </c:pt>
                <c:pt idx="2">
                  <c:v>109</c:v>
                </c:pt>
                <c:pt idx="3">
                  <c:v>114</c:v>
                </c:pt>
                <c:pt idx="4">
                  <c:v>116</c:v>
                </c:pt>
                <c:pt idx="5">
                  <c:v>113</c:v>
                </c:pt>
                <c:pt idx="6">
                  <c:v>125</c:v>
                </c:pt>
                <c:pt idx="7">
                  <c:v>123</c:v>
                </c:pt>
                <c:pt idx="8">
                  <c:v>112</c:v>
                </c:pt>
                <c:pt idx="9">
                  <c:v>113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1953264"/>
        <c:axId val="101953648"/>
      </c:barChart>
      <c:catAx>
        <c:axId val="101953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1953648"/>
        <c:crosses val="autoZero"/>
        <c:auto val="1"/>
        <c:lblAlgn val="ctr"/>
        <c:lblOffset val="100"/>
        <c:noMultiLvlLbl val="0"/>
      </c:catAx>
      <c:valAx>
        <c:axId val="101953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1953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hr-HR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IZOSTANCI RN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6"/>
              <c:spPr>
                <a:noFill/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sr-Latn-R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>
                <a:noFill/>
                <a:ln>
                  <a:solidFill>
                    <a:srgbClr val="FFC000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sr-Latn-R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-3.1746031746031779E-2"/>
                </c:manualLayout>
              </c:layout>
              <c:spPr>
                <a:noFill/>
                <a:ln>
                  <a:solidFill>
                    <a:srgbClr val="FFC000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sr-Latn-R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IZOSTANCI!$A$3:$A$12</c:f>
              <c:strCache>
                <c:ptCount val="10"/>
                <c:pt idx="0">
                  <c:v>2014./15.</c:v>
                </c:pt>
                <c:pt idx="1">
                  <c:v>2013./14.</c:v>
                </c:pt>
                <c:pt idx="2">
                  <c:v>2012./13.</c:v>
                </c:pt>
                <c:pt idx="3">
                  <c:v>2011./12.</c:v>
                </c:pt>
                <c:pt idx="4">
                  <c:v>2010./11</c:v>
                </c:pt>
                <c:pt idx="5">
                  <c:v>2009./10.</c:v>
                </c:pt>
                <c:pt idx="6">
                  <c:v>2008./9.</c:v>
                </c:pt>
                <c:pt idx="7">
                  <c:v>2007./8</c:v>
                </c:pt>
                <c:pt idx="8">
                  <c:v>2006./7.</c:v>
                </c:pt>
                <c:pt idx="9">
                  <c:v>2005./6.</c:v>
                </c:pt>
              </c:strCache>
            </c:strRef>
          </c:cat>
          <c:val>
            <c:numRef>
              <c:f>IZOSTANCI!$B$3:$B$12</c:f>
              <c:numCache>
                <c:formatCode>General</c:formatCode>
                <c:ptCount val="10"/>
                <c:pt idx="0">
                  <c:v>4181</c:v>
                </c:pt>
                <c:pt idx="1">
                  <c:v>3540</c:v>
                </c:pt>
                <c:pt idx="2">
                  <c:v>3496</c:v>
                </c:pt>
                <c:pt idx="3">
                  <c:v>3233</c:v>
                </c:pt>
                <c:pt idx="4">
                  <c:v>3553</c:v>
                </c:pt>
                <c:pt idx="5">
                  <c:v>3856</c:v>
                </c:pt>
                <c:pt idx="6">
                  <c:v>5939</c:v>
                </c:pt>
                <c:pt idx="7">
                  <c:v>4862</c:v>
                </c:pt>
                <c:pt idx="8">
                  <c:v>619</c:v>
                </c:pt>
                <c:pt idx="9">
                  <c:v>4869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4727344"/>
        <c:axId val="114727736"/>
      </c:barChart>
      <c:catAx>
        <c:axId val="11472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4727736"/>
        <c:crosses val="autoZero"/>
        <c:auto val="1"/>
        <c:lblAlgn val="ctr"/>
        <c:lblOffset val="100"/>
        <c:noMultiLvlLbl val="0"/>
      </c:catAx>
      <c:valAx>
        <c:axId val="1147277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472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hr-H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IZOSTANCI</a:t>
            </a:r>
            <a:r>
              <a:rPr lang="hr-HR" sz="2000"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PN</a:t>
            </a:r>
            <a:endParaRPr lang="hr-HR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6525547942870776E-3"/>
          <c:y val="0.17583241913786571"/>
          <c:w val="0.95238095238095233"/>
          <c:h val="0.7492649693242039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solidFill>
                    <a:srgbClr val="F79646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sr-Latn-R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sr-Latn-R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9368097055034286E-3"/>
                  <c:y val="-0.1409179875416352"/>
                </c:manualLayout>
              </c:layout>
              <c:spPr>
                <a:noFill/>
                <a:ln>
                  <a:solidFill>
                    <a:srgbClr val="F79646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sr-Latn-R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7747238822013916E-3"/>
                  <c:y val="-4.4500417118411115E-2"/>
                </c:manualLayout>
              </c:layout>
              <c:spPr>
                <a:noFill/>
                <a:ln>
                  <a:solidFill>
                    <a:srgbClr val="F79646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sr-Latn-R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IZOSTANCI!$D$3:$D$12</c:f>
              <c:strCache>
                <c:ptCount val="10"/>
                <c:pt idx="0">
                  <c:v>2014./15.</c:v>
                </c:pt>
                <c:pt idx="1">
                  <c:v>2013./14.</c:v>
                </c:pt>
                <c:pt idx="2">
                  <c:v>2012./13.</c:v>
                </c:pt>
                <c:pt idx="3">
                  <c:v>2011./12.</c:v>
                </c:pt>
                <c:pt idx="4">
                  <c:v>2010./11</c:v>
                </c:pt>
                <c:pt idx="5">
                  <c:v>2009./10.</c:v>
                </c:pt>
                <c:pt idx="6">
                  <c:v>2008./9.</c:v>
                </c:pt>
                <c:pt idx="7">
                  <c:v>2007./8</c:v>
                </c:pt>
                <c:pt idx="8">
                  <c:v>2006./7.</c:v>
                </c:pt>
                <c:pt idx="9">
                  <c:v>2005./6.</c:v>
                </c:pt>
              </c:strCache>
            </c:strRef>
          </c:cat>
          <c:val>
            <c:numRef>
              <c:f>IZOSTANCI!$E$3:$E$12</c:f>
              <c:numCache>
                <c:formatCode>General</c:formatCode>
                <c:ptCount val="10"/>
                <c:pt idx="0">
                  <c:v>6379</c:v>
                </c:pt>
                <c:pt idx="1">
                  <c:v>14800</c:v>
                </c:pt>
                <c:pt idx="2">
                  <c:v>5329</c:v>
                </c:pt>
                <c:pt idx="3">
                  <c:v>6674</c:v>
                </c:pt>
                <c:pt idx="4">
                  <c:v>6221</c:v>
                </c:pt>
                <c:pt idx="5">
                  <c:v>5700</c:v>
                </c:pt>
                <c:pt idx="6">
                  <c:v>6407</c:v>
                </c:pt>
                <c:pt idx="7">
                  <c:v>4853</c:v>
                </c:pt>
                <c:pt idx="8">
                  <c:v>5518</c:v>
                </c:pt>
                <c:pt idx="9">
                  <c:v>3842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4728520"/>
        <c:axId val="114728912"/>
      </c:barChart>
      <c:catAx>
        <c:axId val="114728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4728912"/>
        <c:crosses val="autoZero"/>
        <c:auto val="1"/>
        <c:lblAlgn val="ctr"/>
        <c:lblOffset val="100"/>
        <c:noMultiLvlLbl val="0"/>
      </c:catAx>
      <c:valAx>
        <c:axId val="1147289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4728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55763342082239"/>
          <c:y val="5.828703703703704E-2"/>
          <c:w val="0.54141666666666666"/>
          <c:h val="0.9023611111111110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0153412073490814"/>
                  <c:y val="8.696194225721784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4181</a:t>
                    </a:r>
                    <a:r>
                      <a:rPr lang="en-US" dirty="0" smtClean="0"/>
                      <a:t>;  </a:t>
                    </a:r>
                    <a:r>
                      <a:rPr lang="en-US" dirty="0"/>
                      <a:t>11%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7805008748906385E-2"/>
                  <c:y val="4.855159552424367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3540</a:t>
                    </a:r>
                    <a:r>
                      <a:rPr lang="en-US" dirty="0"/>
                      <a:t>; 9%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0623140857392825E-2"/>
                  <c:y val="-7.649709904682967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3496</a:t>
                    </a:r>
                    <a:r>
                      <a:rPr lang="en-US" dirty="0"/>
                      <a:t>; 9%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5211067366579177E-2"/>
                  <c:y val="-3.980245890316341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3233</a:t>
                    </a:r>
                    <a:r>
                      <a:rPr lang="en-US" dirty="0"/>
                      <a:t>; 8%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8509295713035872E-2"/>
                  <c:y val="-5.200303909379748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3553</a:t>
                    </a:r>
                    <a:r>
                      <a:rPr lang="en-US" dirty="0"/>
                      <a:t>; 9%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085061242344707E-2"/>
                  <c:y val="-5.651554919271454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3856</a:t>
                    </a:r>
                    <a:r>
                      <a:rPr lang="en-US" dirty="0"/>
                      <a:t>; 10%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6991896325459319"/>
                  <c:y val="-0.1652892319381129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5939</a:t>
                    </a:r>
                    <a:r>
                      <a:rPr lang="en-US" dirty="0"/>
                      <a:t>; 16%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17394685039370078"/>
                  <c:y val="8.53854123497720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4862</a:t>
                    </a:r>
                    <a:r>
                      <a:rPr lang="en-US" dirty="0"/>
                      <a:t>; 13%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1734470691163604E-3"/>
                  <c:y val="-5.85785329465395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619</a:t>
                    </a:r>
                    <a:r>
                      <a:rPr lang="en-US" dirty="0"/>
                      <a:t>; 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11654265091863517"/>
                  <c:y val="0.1803292927199889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4869</a:t>
                    </a:r>
                    <a:r>
                      <a:rPr lang="en-US" dirty="0"/>
                      <a:t>; 13%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IZOSTANCI!$A$3:$A$12</c:f>
              <c:strCache>
                <c:ptCount val="10"/>
                <c:pt idx="0">
                  <c:v>2014./15.</c:v>
                </c:pt>
                <c:pt idx="1">
                  <c:v>2013./14.</c:v>
                </c:pt>
                <c:pt idx="2">
                  <c:v>2012./13.</c:v>
                </c:pt>
                <c:pt idx="3">
                  <c:v>2011./12.</c:v>
                </c:pt>
                <c:pt idx="4">
                  <c:v>2010./11</c:v>
                </c:pt>
                <c:pt idx="5">
                  <c:v>2009./10.</c:v>
                </c:pt>
                <c:pt idx="6">
                  <c:v>2008./9.</c:v>
                </c:pt>
                <c:pt idx="7">
                  <c:v>2007./8</c:v>
                </c:pt>
                <c:pt idx="8">
                  <c:v>2006./7.</c:v>
                </c:pt>
                <c:pt idx="9">
                  <c:v>2005./6.</c:v>
                </c:pt>
              </c:strCache>
            </c:strRef>
          </c:cat>
          <c:val>
            <c:numRef>
              <c:f>IZOSTANCI!$B$3:$B$12</c:f>
              <c:numCache>
                <c:formatCode>General</c:formatCode>
                <c:ptCount val="10"/>
                <c:pt idx="0">
                  <c:v>4181</c:v>
                </c:pt>
                <c:pt idx="1">
                  <c:v>3540</c:v>
                </c:pt>
                <c:pt idx="2">
                  <c:v>3496</c:v>
                </c:pt>
                <c:pt idx="3">
                  <c:v>3233</c:v>
                </c:pt>
                <c:pt idx="4">
                  <c:v>3553</c:v>
                </c:pt>
                <c:pt idx="5">
                  <c:v>3856</c:v>
                </c:pt>
                <c:pt idx="6">
                  <c:v>5939</c:v>
                </c:pt>
                <c:pt idx="7">
                  <c:v>4862</c:v>
                </c:pt>
                <c:pt idx="8">
                  <c:v>619</c:v>
                </c:pt>
                <c:pt idx="9">
                  <c:v>4869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666874453193345"/>
          <c:y val="1.5731991834354038E-2"/>
          <c:w val="0.23194236657917761"/>
          <c:h val="0.9841422094965401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6.4468066491688542E-2"/>
                  <c:y val="0.1063035870516185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6331627296587928"/>
                  <c:y val="0.1018559930008748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9316491688538933E-3"/>
                  <c:y val="-4.86351706036745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1135498687663996E-2"/>
                  <c:y val="-5.009448818897637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2316929133858244E-2"/>
                  <c:y val="-1.328271466066741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1086723534558181E-2"/>
                  <c:y val="-8.75609798775152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7879811898512684E-2"/>
                  <c:y val="-2.28122484689413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1797900262467199E-3"/>
                  <c:y val="6.768503937007873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998468941382327E-3"/>
                  <c:y val="8.494120734908136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3.647451881014873E-2"/>
                  <c:y val="2.738757655293083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IZOSTANCI!$D$3:$D$12</c:f>
              <c:strCache>
                <c:ptCount val="10"/>
                <c:pt idx="0">
                  <c:v>2014./15.</c:v>
                </c:pt>
                <c:pt idx="1">
                  <c:v>2013./14.</c:v>
                </c:pt>
                <c:pt idx="2">
                  <c:v>2012./13.</c:v>
                </c:pt>
                <c:pt idx="3">
                  <c:v>2011./12.</c:v>
                </c:pt>
                <c:pt idx="4">
                  <c:v>2010./11</c:v>
                </c:pt>
                <c:pt idx="5">
                  <c:v>2009./10.</c:v>
                </c:pt>
                <c:pt idx="6">
                  <c:v>2008./9.</c:v>
                </c:pt>
                <c:pt idx="7">
                  <c:v>2007./8</c:v>
                </c:pt>
                <c:pt idx="8">
                  <c:v>2006./7.</c:v>
                </c:pt>
                <c:pt idx="9">
                  <c:v>2005./6.</c:v>
                </c:pt>
              </c:strCache>
            </c:strRef>
          </c:cat>
          <c:val>
            <c:numRef>
              <c:f>IZOSTANCI!$E$3:$E$12</c:f>
              <c:numCache>
                <c:formatCode>General</c:formatCode>
                <c:ptCount val="10"/>
                <c:pt idx="0">
                  <c:v>6379</c:v>
                </c:pt>
                <c:pt idx="1">
                  <c:v>14800</c:v>
                </c:pt>
                <c:pt idx="2">
                  <c:v>5329</c:v>
                </c:pt>
                <c:pt idx="3">
                  <c:v>6674</c:v>
                </c:pt>
                <c:pt idx="4">
                  <c:v>6221</c:v>
                </c:pt>
                <c:pt idx="5">
                  <c:v>5700</c:v>
                </c:pt>
                <c:pt idx="6">
                  <c:v>6407</c:v>
                </c:pt>
                <c:pt idx="7">
                  <c:v>4853</c:v>
                </c:pt>
                <c:pt idx="8">
                  <c:v>5518</c:v>
                </c:pt>
                <c:pt idx="9">
                  <c:v>3842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769860017497817"/>
          <c:y val="1.3523997000374962E-2"/>
          <c:w val="0.20396806649168853"/>
          <c:h val="0.9864760029996250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38148</a:t>
                    </a:r>
                    <a:r>
                      <a:rPr lang="en-US" smtClean="0"/>
                      <a:t>;   </a:t>
                    </a:r>
                    <a:r>
                      <a:rPr lang="en-US"/>
                      <a:t>37%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65723</a:t>
                    </a:r>
                    <a:r>
                      <a:rPr lang="en-US" smtClean="0"/>
                      <a:t>;   </a:t>
                    </a:r>
                    <a:r>
                      <a:rPr lang="en-US"/>
                      <a:t>63%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IZOSTANCI!$G$3:$G$4</c:f>
              <c:strCache>
                <c:ptCount val="2"/>
                <c:pt idx="0">
                  <c:v>RN</c:v>
                </c:pt>
                <c:pt idx="1">
                  <c:v>PN</c:v>
                </c:pt>
              </c:strCache>
            </c:strRef>
          </c:cat>
          <c:val>
            <c:numRef>
              <c:f>IZOSTANCI!$H$3:$H$4</c:f>
              <c:numCache>
                <c:formatCode>General</c:formatCode>
                <c:ptCount val="2"/>
                <c:pt idx="0">
                  <c:v>38148</c:v>
                </c:pt>
                <c:pt idx="1">
                  <c:v>65723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1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'PROSJECI ŠKOLE'!$E$3:$E$12</c:f>
              <c:strCache>
                <c:ptCount val="10"/>
                <c:pt idx="0">
                  <c:v>2014./15.</c:v>
                </c:pt>
                <c:pt idx="1">
                  <c:v>2013./14.</c:v>
                </c:pt>
                <c:pt idx="2">
                  <c:v>2012./13.</c:v>
                </c:pt>
                <c:pt idx="3">
                  <c:v>2011./12.</c:v>
                </c:pt>
                <c:pt idx="4">
                  <c:v>2010./11</c:v>
                </c:pt>
                <c:pt idx="5">
                  <c:v>2009./10.</c:v>
                </c:pt>
                <c:pt idx="6">
                  <c:v>2008./9.</c:v>
                </c:pt>
                <c:pt idx="7">
                  <c:v>2007./8</c:v>
                </c:pt>
                <c:pt idx="8">
                  <c:v>2006./7.</c:v>
                </c:pt>
                <c:pt idx="9">
                  <c:v>2005./6.</c:v>
                </c:pt>
              </c:strCache>
            </c:strRef>
          </c:cat>
          <c:val>
            <c:numRef>
              <c:f>'PROSJECI ŠKOLE'!$F$3:$F$12</c:f>
              <c:numCache>
                <c:formatCode>0.00</c:formatCode>
                <c:ptCount val="10"/>
                <c:pt idx="0">
                  <c:v>3.94</c:v>
                </c:pt>
                <c:pt idx="1">
                  <c:v>4</c:v>
                </c:pt>
                <c:pt idx="2">
                  <c:v>3.84</c:v>
                </c:pt>
                <c:pt idx="3">
                  <c:v>3.79</c:v>
                </c:pt>
                <c:pt idx="4">
                  <c:v>3.82</c:v>
                </c:pt>
                <c:pt idx="5">
                  <c:v>3.9481250000000001</c:v>
                </c:pt>
                <c:pt idx="6">
                  <c:v>3.8945625000000006</c:v>
                </c:pt>
                <c:pt idx="7">
                  <c:v>3.9333333333333327</c:v>
                </c:pt>
                <c:pt idx="8">
                  <c:v>3.8719999999999999</c:v>
                </c:pt>
                <c:pt idx="9">
                  <c:v>3.8656250000000001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16046992"/>
        <c:axId val="116047384"/>
      </c:barChart>
      <c:catAx>
        <c:axId val="11604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6047384"/>
        <c:crosses val="autoZero"/>
        <c:auto val="1"/>
        <c:lblAlgn val="ctr"/>
        <c:lblOffset val="100"/>
        <c:noMultiLvlLbl val="0"/>
      </c:catAx>
      <c:valAx>
        <c:axId val="11604738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604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3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'PROSJECI ŠKOLE'!$A$3:$A$12</c:f>
              <c:strCache>
                <c:ptCount val="10"/>
                <c:pt idx="0">
                  <c:v>2014./15.</c:v>
                </c:pt>
                <c:pt idx="1">
                  <c:v>2013./14.</c:v>
                </c:pt>
                <c:pt idx="2">
                  <c:v>2012./13.</c:v>
                </c:pt>
                <c:pt idx="3">
                  <c:v>2011./12.</c:v>
                </c:pt>
                <c:pt idx="4">
                  <c:v>2010./11</c:v>
                </c:pt>
                <c:pt idx="5">
                  <c:v>2009./10.</c:v>
                </c:pt>
                <c:pt idx="6">
                  <c:v>2008./9.</c:v>
                </c:pt>
                <c:pt idx="7">
                  <c:v>2007./8</c:v>
                </c:pt>
                <c:pt idx="8">
                  <c:v>2006./7.</c:v>
                </c:pt>
                <c:pt idx="9">
                  <c:v>2005./6.</c:v>
                </c:pt>
              </c:strCache>
            </c:strRef>
          </c:cat>
          <c:val>
            <c:numRef>
              <c:f>'PROSJECI ŠKOLE'!$B$3:$B$12</c:f>
              <c:numCache>
                <c:formatCode>0.00</c:formatCode>
                <c:ptCount val="10"/>
                <c:pt idx="0">
                  <c:v>4.3499999999999996</c:v>
                </c:pt>
                <c:pt idx="1">
                  <c:v>4.68</c:v>
                </c:pt>
                <c:pt idx="2">
                  <c:v>4.63</c:v>
                </c:pt>
                <c:pt idx="3">
                  <c:v>4.32</c:v>
                </c:pt>
                <c:pt idx="4">
                  <c:v>4.45</c:v>
                </c:pt>
                <c:pt idx="5">
                  <c:v>4.7799999999999994</c:v>
                </c:pt>
                <c:pt idx="6">
                  <c:v>4.3778703703703705</c:v>
                </c:pt>
                <c:pt idx="7">
                  <c:v>4.4255555555555555</c:v>
                </c:pt>
                <c:pt idx="8">
                  <c:v>4.408888888888888</c:v>
                </c:pt>
                <c:pt idx="9">
                  <c:v>4.4855555555555551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16048168"/>
        <c:axId val="116048560"/>
      </c:barChart>
      <c:catAx>
        <c:axId val="116048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6048560"/>
        <c:crosses val="autoZero"/>
        <c:auto val="1"/>
        <c:lblAlgn val="ctr"/>
        <c:lblOffset val="100"/>
        <c:noMultiLvlLbl val="0"/>
      </c:catAx>
      <c:valAx>
        <c:axId val="11604856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6048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3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'PROSJECI ŠKOLE'!$L$3:$L$12</c:f>
              <c:strCache>
                <c:ptCount val="10"/>
                <c:pt idx="0">
                  <c:v>2014./15.</c:v>
                </c:pt>
                <c:pt idx="1">
                  <c:v>2013./14.</c:v>
                </c:pt>
                <c:pt idx="2">
                  <c:v>2012./13.</c:v>
                </c:pt>
                <c:pt idx="3">
                  <c:v>2011./12.</c:v>
                </c:pt>
                <c:pt idx="4">
                  <c:v>2010./11</c:v>
                </c:pt>
                <c:pt idx="5">
                  <c:v>2009./10.</c:v>
                </c:pt>
                <c:pt idx="6">
                  <c:v>2008./9.</c:v>
                </c:pt>
                <c:pt idx="7">
                  <c:v>2007./8</c:v>
                </c:pt>
                <c:pt idx="8">
                  <c:v>2006./7.</c:v>
                </c:pt>
                <c:pt idx="9">
                  <c:v>2005./6.</c:v>
                </c:pt>
              </c:strCache>
            </c:strRef>
          </c:cat>
          <c:val>
            <c:numRef>
              <c:f>'PROSJECI ŠKOLE'!$M$3:$M$12</c:f>
              <c:numCache>
                <c:formatCode>0.00</c:formatCode>
                <c:ptCount val="10"/>
                <c:pt idx="0">
                  <c:v>4.1449999999999996</c:v>
                </c:pt>
                <c:pt idx="1">
                  <c:v>4.34</c:v>
                </c:pt>
                <c:pt idx="2">
                  <c:v>4.2349999999999994</c:v>
                </c:pt>
                <c:pt idx="3">
                  <c:v>4.0549999999999997</c:v>
                </c:pt>
                <c:pt idx="4">
                  <c:v>4.1349999999999998</c:v>
                </c:pt>
                <c:pt idx="5">
                  <c:v>4.3640624999999993</c:v>
                </c:pt>
                <c:pt idx="6">
                  <c:v>4.1362164351851858</c:v>
                </c:pt>
                <c:pt idx="7">
                  <c:v>4.1794444444444441</c:v>
                </c:pt>
                <c:pt idx="8">
                  <c:v>4.1404444444444444</c:v>
                </c:pt>
                <c:pt idx="9">
                  <c:v>4.1755902777777774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116049344"/>
        <c:axId val="116049736"/>
      </c:barChart>
      <c:catAx>
        <c:axId val="116049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6049736"/>
        <c:crosses val="autoZero"/>
        <c:auto val="1"/>
        <c:lblAlgn val="ctr"/>
        <c:lblOffset val="100"/>
        <c:noMultiLvlLbl val="0"/>
      </c:catAx>
      <c:valAx>
        <c:axId val="116049736"/>
        <c:scaling>
          <c:orientation val="minMax"/>
        </c:scaling>
        <c:delete val="0"/>
        <c:axPos val="b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6049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r-HR" sz="3200" b="1" dirty="0" smtClean="0">
                <a:solidFill>
                  <a:schemeClr val="tx1"/>
                </a:solidFill>
              </a:rPr>
              <a:t>HRVATSKI JEZIK</a:t>
            </a:r>
            <a:endParaRPr lang="hr-HR" sz="32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'PREDMETNI PROSJEK RN'!$B$17:$B$26</c:f>
              <c:strCache>
                <c:ptCount val="10"/>
                <c:pt idx="0">
                  <c:v>2014./15.</c:v>
                </c:pt>
                <c:pt idx="1">
                  <c:v>2013./14.</c:v>
                </c:pt>
                <c:pt idx="2">
                  <c:v>2012./13.</c:v>
                </c:pt>
                <c:pt idx="3">
                  <c:v>2011./12.</c:v>
                </c:pt>
                <c:pt idx="4">
                  <c:v>2010./11</c:v>
                </c:pt>
                <c:pt idx="5">
                  <c:v>2009./10.</c:v>
                </c:pt>
                <c:pt idx="6">
                  <c:v>2008./9.</c:v>
                </c:pt>
                <c:pt idx="7">
                  <c:v>2007./8</c:v>
                </c:pt>
                <c:pt idx="8">
                  <c:v>2006./7.</c:v>
                </c:pt>
                <c:pt idx="9">
                  <c:v>2005./6.</c:v>
                </c:pt>
              </c:strCache>
            </c:strRef>
          </c:cat>
          <c:val>
            <c:numRef>
              <c:f>'PREDMETNI PROSJEK RN'!$C$17:$C$26</c:f>
              <c:numCache>
                <c:formatCode>0.00</c:formatCode>
                <c:ptCount val="10"/>
                <c:pt idx="0">
                  <c:v>3.9304166666666669</c:v>
                </c:pt>
                <c:pt idx="1">
                  <c:v>4.2774999999999999</c:v>
                </c:pt>
                <c:pt idx="2">
                  <c:v>4.2299999999999995</c:v>
                </c:pt>
                <c:pt idx="3">
                  <c:v>4.07</c:v>
                </c:pt>
                <c:pt idx="4">
                  <c:v>4.2025000000000006</c:v>
                </c:pt>
                <c:pt idx="5">
                  <c:v>4.08</c:v>
                </c:pt>
                <c:pt idx="6">
                  <c:v>4.081666666666667</c:v>
                </c:pt>
                <c:pt idx="7">
                  <c:v>4.17</c:v>
                </c:pt>
                <c:pt idx="8">
                  <c:v>4.13</c:v>
                </c:pt>
                <c:pt idx="9">
                  <c:v>4.16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5135664"/>
        <c:axId val="115136056"/>
      </c:barChart>
      <c:catAx>
        <c:axId val="115135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5136056"/>
        <c:crosses val="autoZero"/>
        <c:auto val="1"/>
        <c:lblAlgn val="ctr"/>
        <c:lblOffset val="100"/>
        <c:noMultiLvlLbl val="0"/>
      </c:catAx>
      <c:valAx>
        <c:axId val="115136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513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r-HR" sz="2400" b="1" dirty="0" smtClean="0">
                <a:solidFill>
                  <a:schemeClr val="tx1"/>
                </a:solidFill>
              </a:rPr>
              <a:t>LIKOVNA KULTURA</a:t>
            </a:r>
            <a:endParaRPr lang="hr-HR" sz="24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332097550306213"/>
          <c:y val="0.11179407261592302"/>
          <c:w val="0.84311996937882761"/>
          <c:h val="0.832191418780985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'PREDMETNI PROSJEK RN'!$E$17:$E$26</c:f>
              <c:strCache>
                <c:ptCount val="10"/>
                <c:pt idx="0">
                  <c:v>2014./15.</c:v>
                </c:pt>
                <c:pt idx="1">
                  <c:v>2013./14.</c:v>
                </c:pt>
                <c:pt idx="2">
                  <c:v>2012./13.</c:v>
                </c:pt>
                <c:pt idx="3">
                  <c:v>2011./12.</c:v>
                </c:pt>
                <c:pt idx="4">
                  <c:v>2010./11</c:v>
                </c:pt>
                <c:pt idx="5">
                  <c:v>2009./10.</c:v>
                </c:pt>
                <c:pt idx="6">
                  <c:v>2008./9.</c:v>
                </c:pt>
                <c:pt idx="7">
                  <c:v>2007./8</c:v>
                </c:pt>
                <c:pt idx="8">
                  <c:v>2006./7.</c:v>
                </c:pt>
                <c:pt idx="9">
                  <c:v>2005./6.</c:v>
                </c:pt>
              </c:strCache>
            </c:strRef>
          </c:cat>
          <c:val>
            <c:numRef>
              <c:f>'PREDMETNI PROSJEK RN'!$F$17:$F$26</c:f>
              <c:numCache>
                <c:formatCode>0.00</c:formatCode>
                <c:ptCount val="10"/>
                <c:pt idx="0">
                  <c:v>4.5750000000000002</c:v>
                </c:pt>
                <c:pt idx="1">
                  <c:v>4.8224999999999998</c:v>
                </c:pt>
                <c:pt idx="2">
                  <c:v>4.8350000000000009</c:v>
                </c:pt>
                <c:pt idx="3">
                  <c:v>4.67</c:v>
                </c:pt>
                <c:pt idx="4">
                  <c:v>4.8000000000000007</c:v>
                </c:pt>
                <c:pt idx="5">
                  <c:v>4.79</c:v>
                </c:pt>
                <c:pt idx="6">
                  <c:v>4.6499999999999995</c:v>
                </c:pt>
                <c:pt idx="7">
                  <c:v>4.7300000000000004</c:v>
                </c:pt>
                <c:pt idx="8">
                  <c:v>4.7300000000000004</c:v>
                </c:pt>
                <c:pt idx="9">
                  <c:v>4.76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5136840"/>
        <c:axId val="115137232"/>
      </c:barChart>
      <c:catAx>
        <c:axId val="115136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5137232"/>
        <c:crosses val="autoZero"/>
        <c:auto val="1"/>
        <c:lblAlgn val="ctr"/>
        <c:lblOffset val="100"/>
        <c:noMultiLvlLbl val="0"/>
      </c:catAx>
      <c:valAx>
        <c:axId val="115137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5136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6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2400"/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2400"/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'BROJ UČENIKA'!$N$4:$N$13</c:f>
              <c:strCache>
                <c:ptCount val="10"/>
                <c:pt idx="0">
                  <c:v>2014./15.</c:v>
                </c:pt>
                <c:pt idx="1">
                  <c:v>2013./14.</c:v>
                </c:pt>
                <c:pt idx="2">
                  <c:v>2012./13.</c:v>
                </c:pt>
                <c:pt idx="3">
                  <c:v>2011./12.</c:v>
                </c:pt>
                <c:pt idx="4">
                  <c:v>2010./11</c:v>
                </c:pt>
                <c:pt idx="5">
                  <c:v>2009./10.</c:v>
                </c:pt>
                <c:pt idx="6">
                  <c:v>2008./9.</c:v>
                </c:pt>
                <c:pt idx="7">
                  <c:v>2007./8</c:v>
                </c:pt>
                <c:pt idx="8">
                  <c:v>2006./7.</c:v>
                </c:pt>
                <c:pt idx="9">
                  <c:v>2005./6.</c:v>
                </c:pt>
              </c:strCache>
            </c:strRef>
          </c:cat>
          <c:val>
            <c:numRef>
              <c:f>'BROJ UČENIKA'!$O$4:$O$13</c:f>
              <c:numCache>
                <c:formatCode>General</c:formatCode>
                <c:ptCount val="10"/>
                <c:pt idx="0">
                  <c:v>18</c:v>
                </c:pt>
                <c:pt idx="1">
                  <c:v>23</c:v>
                </c:pt>
                <c:pt idx="2">
                  <c:v>27</c:v>
                </c:pt>
                <c:pt idx="3">
                  <c:v>30</c:v>
                </c:pt>
                <c:pt idx="4">
                  <c:v>27</c:v>
                </c:pt>
                <c:pt idx="5">
                  <c:v>23</c:v>
                </c:pt>
                <c:pt idx="6">
                  <c:v>17</c:v>
                </c:pt>
                <c:pt idx="7">
                  <c:v>23</c:v>
                </c:pt>
                <c:pt idx="8">
                  <c:v>23</c:v>
                </c:pt>
                <c:pt idx="9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933296"/>
        <c:axId val="101933680"/>
      </c:barChart>
      <c:catAx>
        <c:axId val="10193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1933680"/>
        <c:crosses val="autoZero"/>
        <c:auto val="1"/>
        <c:lblAlgn val="ctr"/>
        <c:lblOffset val="100"/>
        <c:noMultiLvlLbl val="0"/>
      </c:catAx>
      <c:valAx>
        <c:axId val="101933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1933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2400" b="1" dirty="0" smtClean="0">
                <a:solidFill>
                  <a:schemeClr val="tx1"/>
                </a:solidFill>
              </a:rPr>
              <a:t>GLAZBENA KULTURA</a:t>
            </a:r>
            <a:endParaRPr lang="hr-HR" sz="24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'PREDMETNI PROSJEK RN'!$H$17:$H$26</c:f>
              <c:strCache>
                <c:ptCount val="10"/>
                <c:pt idx="0">
                  <c:v>2014./15.</c:v>
                </c:pt>
                <c:pt idx="1">
                  <c:v>2013./14.</c:v>
                </c:pt>
                <c:pt idx="2">
                  <c:v>2012./13.</c:v>
                </c:pt>
                <c:pt idx="3">
                  <c:v>2011./12.</c:v>
                </c:pt>
                <c:pt idx="4">
                  <c:v>2010./11</c:v>
                </c:pt>
                <c:pt idx="5">
                  <c:v>2009./10.</c:v>
                </c:pt>
                <c:pt idx="6">
                  <c:v>2008./9.</c:v>
                </c:pt>
                <c:pt idx="7">
                  <c:v>2007./8</c:v>
                </c:pt>
                <c:pt idx="8">
                  <c:v>2006./7.</c:v>
                </c:pt>
                <c:pt idx="9">
                  <c:v>2005./6.</c:v>
                </c:pt>
              </c:strCache>
            </c:strRef>
          </c:cat>
          <c:val>
            <c:numRef>
              <c:f>'PREDMETNI PROSJEK RN'!$I$17:$I$26</c:f>
              <c:numCache>
                <c:formatCode>0.00</c:formatCode>
                <c:ptCount val="10"/>
                <c:pt idx="0">
                  <c:v>4.6529166666666661</c:v>
                </c:pt>
                <c:pt idx="1">
                  <c:v>4.7649999999999997</c:v>
                </c:pt>
                <c:pt idx="2">
                  <c:v>4.7875000000000005</c:v>
                </c:pt>
                <c:pt idx="3">
                  <c:v>4.47</c:v>
                </c:pt>
                <c:pt idx="4">
                  <c:v>4.7249999999999996</c:v>
                </c:pt>
                <c:pt idx="5">
                  <c:v>4.6399999999999997</c:v>
                </c:pt>
                <c:pt idx="6">
                  <c:v>4.6183333333333332</c:v>
                </c:pt>
                <c:pt idx="7">
                  <c:v>4.5199999999999996</c:v>
                </c:pt>
                <c:pt idx="8">
                  <c:v>4.6399999999999997</c:v>
                </c:pt>
                <c:pt idx="9">
                  <c:v>4.5199999999999996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5138016"/>
        <c:axId val="115138408"/>
      </c:barChart>
      <c:catAx>
        <c:axId val="115138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5138408"/>
        <c:crosses val="autoZero"/>
        <c:auto val="1"/>
        <c:lblAlgn val="ctr"/>
        <c:lblOffset val="100"/>
        <c:noMultiLvlLbl val="0"/>
      </c:catAx>
      <c:valAx>
        <c:axId val="115138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5138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r-HR" sz="2400" b="1" dirty="0" smtClean="0">
                <a:solidFill>
                  <a:schemeClr val="tx1"/>
                </a:solidFill>
              </a:rPr>
              <a:t>TJELESNI</a:t>
            </a:r>
            <a:endParaRPr lang="hr-HR" sz="24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333027875825865"/>
          <c:y val="8.2397260273972608E-2"/>
          <c:w val="0.87660512263553259"/>
          <c:h val="0.8623555531585949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4.5662100456621002E-3"/>
                </c:manualLayout>
              </c:layout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'PREDMETNI PROSJEK RN'!$H$30:$H$39</c:f>
              <c:strCache>
                <c:ptCount val="10"/>
                <c:pt idx="0">
                  <c:v>2014./15.</c:v>
                </c:pt>
                <c:pt idx="1">
                  <c:v>2013./14.</c:v>
                </c:pt>
                <c:pt idx="2">
                  <c:v>2012./13.</c:v>
                </c:pt>
                <c:pt idx="3">
                  <c:v>2011./12.</c:v>
                </c:pt>
                <c:pt idx="4">
                  <c:v>2010./11</c:v>
                </c:pt>
                <c:pt idx="5">
                  <c:v>2009./10.</c:v>
                </c:pt>
                <c:pt idx="6">
                  <c:v>2008./9.</c:v>
                </c:pt>
                <c:pt idx="7">
                  <c:v>2007./8</c:v>
                </c:pt>
                <c:pt idx="8">
                  <c:v>2006./7.</c:v>
                </c:pt>
                <c:pt idx="9">
                  <c:v>2005./6.</c:v>
                </c:pt>
              </c:strCache>
            </c:strRef>
          </c:cat>
          <c:val>
            <c:numRef>
              <c:f>'PREDMETNI PROSJEK RN'!$I$30:$I$39</c:f>
              <c:numCache>
                <c:formatCode>0.00</c:formatCode>
                <c:ptCount val="10"/>
                <c:pt idx="0">
                  <c:v>4.7050000000000001</c:v>
                </c:pt>
                <c:pt idx="1">
                  <c:v>4.8624999999999998</c:v>
                </c:pt>
                <c:pt idx="2">
                  <c:v>4.8350000000000009</c:v>
                </c:pt>
                <c:pt idx="3">
                  <c:v>4.8</c:v>
                </c:pt>
                <c:pt idx="4">
                  <c:v>4.6749999999999998</c:v>
                </c:pt>
                <c:pt idx="5">
                  <c:v>4.8099999999999996</c:v>
                </c:pt>
                <c:pt idx="6">
                  <c:v>4.8966666666666665</c:v>
                </c:pt>
                <c:pt idx="7">
                  <c:v>4.8</c:v>
                </c:pt>
                <c:pt idx="8">
                  <c:v>4.91</c:v>
                </c:pt>
                <c:pt idx="9">
                  <c:v>4.75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6328792"/>
        <c:axId val="116329184"/>
      </c:barChart>
      <c:catAx>
        <c:axId val="116328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6329184"/>
        <c:crosses val="autoZero"/>
        <c:auto val="1"/>
        <c:lblAlgn val="ctr"/>
        <c:lblOffset val="100"/>
        <c:noMultiLvlLbl val="0"/>
      </c:catAx>
      <c:valAx>
        <c:axId val="116329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6328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r-HR" sz="2400" b="1" dirty="0" smtClean="0">
                <a:solidFill>
                  <a:schemeClr val="tx1"/>
                </a:solidFill>
              </a:rPr>
              <a:t>MATEMATIKA</a:t>
            </a:r>
            <a:endParaRPr lang="hr-HR" sz="24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5971172353455816"/>
          <c:y val="4.6296296296296294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9352252843394578E-2"/>
          <c:y val="9.5868146689997089E-2"/>
          <c:w val="0.87014424759405073"/>
          <c:h val="0.8434877150772820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'PREDMETNI PROSJEK RN'!$B$30:$B$39</c:f>
              <c:strCache>
                <c:ptCount val="10"/>
                <c:pt idx="0">
                  <c:v>2014./15.</c:v>
                </c:pt>
                <c:pt idx="1">
                  <c:v>2013./14.</c:v>
                </c:pt>
                <c:pt idx="2">
                  <c:v>2012./13.</c:v>
                </c:pt>
                <c:pt idx="3">
                  <c:v>2011./12.</c:v>
                </c:pt>
                <c:pt idx="4">
                  <c:v>2010./11</c:v>
                </c:pt>
                <c:pt idx="5">
                  <c:v>2009./10.</c:v>
                </c:pt>
                <c:pt idx="6">
                  <c:v>2008./9.</c:v>
                </c:pt>
                <c:pt idx="7">
                  <c:v>2007./8</c:v>
                </c:pt>
                <c:pt idx="8">
                  <c:v>2006./7.</c:v>
                </c:pt>
                <c:pt idx="9">
                  <c:v>2005./6.</c:v>
                </c:pt>
              </c:strCache>
            </c:strRef>
          </c:cat>
          <c:val>
            <c:numRef>
              <c:f>'PREDMETNI PROSJEK RN'!$C$30:$C$39</c:f>
              <c:numCache>
                <c:formatCode>0.00</c:formatCode>
                <c:ptCount val="10"/>
                <c:pt idx="0">
                  <c:v>4.0066666666666668</c:v>
                </c:pt>
                <c:pt idx="1">
                  <c:v>4.1049999999999995</c:v>
                </c:pt>
                <c:pt idx="2">
                  <c:v>4.1524999999999999</c:v>
                </c:pt>
                <c:pt idx="3">
                  <c:v>4.1500000000000004</c:v>
                </c:pt>
                <c:pt idx="4">
                  <c:v>4.18</c:v>
                </c:pt>
                <c:pt idx="5">
                  <c:v>4.04</c:v>
                </c:pt>
                <c:pt idx="6">
                  <c:v>4.1100000000000003</c:v>
                </c:pt>
                <c:pt idx="7">
                  <c:v>4.01</c:v>
                </c:pt>
                <c:pt idx="8">
                  <c:v>3.93</c:v>
                </c:pt>
                <c:pt idx="9">
                  <c:v>4.04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6329968"/>
        <c:axId val="116330360"/>
      </c:barChart>
      <c:catAx>
        <c:axId val="116329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6330360"/>
        <c:crosses val="autoZero"/>
        <c:auto val="1"/>
        <c:lblAlgn val="ctr"/>
        <c:lblOffset val="100"/>
        <c:noMultiLvlLbl val="0"/>
      </c:catAx>
      <c:valAx>
        <c:axId val="1163303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116329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r-HR" sz="2400" b="1" dirty="0" smtClean="0">
                <a:solidFill>
                  <a:schemeClr val="tx1"/>
                </a:solidFill>
              </a:rPr>
              <a:t>NJEMAČKI JEZIK</a:t>
            </a:r>
            <a:endParaRPr lang="hr-HR" sz="24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spPr>
                <a:noFill/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'PREDMETNI PROSJEK RN'!$K$17:$K$26</c:f>
              <c:strCache>
                <c:ptCount val="10"/>
                <c:pt idx="0">
                  <c:v>2014./15.</c:v>
                </c:pt>
                <c:pt idx="1">
                  <c:v>2013./14.</c:v>
                </c:pt>
                <c:pt idx="2">
                  <c:v>2012./13.</c:v>
                </c:pt>
                <c:pt idx="3">
                  <c:v>2011./12.</c:v>
                </c:pt>
                <c:pt idx="4">
                  <c:v>2010./11</c:v>
                </c:pt>
                <c:pt idx="5">
                  <c:v>2009./10.</c:v>
                </c:pt>
                <c:pt idx="6">
                  <c:v>2008./9.</c:v>
                </c:pt>
                <c:pt idx="7">
                  <c:v>2007./8</c:v>
                </c:pt>
                <c:pt idx="8">
                  <c:v>2006./7.</c:v>
                </c:pt>
                <c:pt idx="9">
                  <c:v>2005./6.</c:v>
                </c:pt>
              </c:strCache>
            </c:strRef>
          </c:cat>
          <c:val>
            <c:numRef>
              <c:f>'PREDMETNI PROSJEK RN'!$L$17:$L$26</c:f>
              <c:numCache>
                <c:formatCode>0.00</c:formatCode>
                <c:ptCount val="10"/>
                <c:pt idx="0">
                  <c:v>3.99</c:v>
                </c:pt>
                <c:pt idx="1">
                  <c:v>4.21</c:v>
                </c:pt>
                <c:pt idx="2">
                  <c:v>4.3600000000000003</c:v>
                </c:pt>
                <c:pt idx="3">
                  <c:v>4.13</c:v>
                </c:pt>
                <c:pt idx="4">
                  <c:v>4.45</c:v>
                </c:pt>
                <c:pt idx="5">
                  <c:v>3.92</c:v>
                </c:pt>
                <c:pt idx="6">
                  <c:v>4.1783333333333337</c:v>
                </c:pt>
                <c:pt idx="7">
                  <c:v>4.08</c:v>
                </c:pt>
                <c:pt idx="8">
                  <c:v>4.3600000000000003</c:v>
                </c:pt>
                <c:pt idx="9">
                  <c:v>4.3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6331144"/>
        <c:axId val="116331536"/>
      </c:barChart>
      <c:catAx>
        <c:axId val="116331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6331536"/>
        <c:crosses val="autoZero"/>
        <c:auto val="1"/>
        <c:lblAlgn val="ctr"/>
        <c:lblOffset val="100"/>
        <c:noMultiLvlLbl val="0"/>
      </c:catAx>
      <c:valAx>
        <c:axId val="116331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6331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2400" b="1" dirty="0" smtClean="0">
                <a:solidFill>
                  <a:schemeClr val="tx1"/>
                </a:solidFill>
              </a:rPr>
              <a:t>VJERONAUK</a:t>
            </a:r>
            <a:endParaRPr lang="hr-HR" sz="24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'PREDMETNI PROSJEK RN'!$K$30:$K$39</c:f>
              <c:strCache>
                <c:ptCount val="10"/>
                <c:pt idx="0">
                  <c:v>2014./15.</c:v>
                </c:pt>
                <c:pt idx="1">
                  <c:v>2013./14.</c:v>
                </c:pt>
                <c:pt idx="2">
                  <c:v>2012./13.</c:v>
                </c:pt>
                <c:pt idx="3">
                  <c:v>2011./12.</c:v>
                </c:pt>
                <c:pt idx="4">
                  <c:v>2010./11</c:v>
                </c:pt>
                <c:pt idx="5">
                  <c:v>2009./10.</c:v>
                </c:pt>
                <c:pt idx="6">
                  <c:v>2008./9.</c:v>
                </c:pt>
                <c:pt idx="7">
                  <c:v>2007./8</c:v>
                </c:pt>
                <c:pt idx="8">
                  <c:v>2006./7.</c:v>
                </c:pt>
                <c:pt idx="9">
                  <c:v>2005./6.</c:v>
                </c:pt>
              </c:strCache>
            </c:strRef>
          </c:cat>
          <c:val>
            <c:numRef>
              <c:f>'PREDMETNI PROSJEK RN'!$L$30:$L$39</c:f>
              <c:numCache>
                <c:formatCode>0.00</c:formatCode>
                <c:ptCount val="10"/>
                <c:pt idx="0">
                  <c:v>4.9000000000000004</c:v>
                </c:pt>
                <c:pt idx="1">
                  <c:v>4.9049999999999994</c:v>
                </c:pt>
                <c:pt idx="2">
                  <c:v>4.8775000000000004</c:v>
                </c:pt>
                <c:pt idx="3">
                  <c:v>4.79</c:v>
                </c:pt>
                <c:pt idx="4">
                  <c:v>4.7125000000000004</c:v>
                </c:pt>
                <c:pt idx="5">
                  <c:v>4.8099999999999996</c:v>
                </c:pt>
                <c:pt idx="6">
                  <c:v>4.7233333333333336</c:v>
                </c:pt>
                <c:pt idx="7">
                  <c:v>4.75</c:v>
                </c:pt>
                <c:pt idx="8">
                  <c:v>4.8</c:v>
                </c:pt>
                <c:pt idx="9">
                  <c:v>4.74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6332320"/>
        <c:axId val="116414488"/>
      </c:barChart>
      <c:catAx>
        <c:axId val="116332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6414488"/>
        <c:crosses val="autoZero"/>
        <c:auto val="1"/>
        <c:lblAlgn val="ctr"/>
        <c:lblOffset val="100"/>
        <c:noMultiLvlLbl val="0"/>
      </c:catAx>
      <c:valAx>
        <c:axId val="116414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6332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r-HR" sz="2000" b="1" dirty="0" smtClean="0">
                <a:solidFill>
                  <a:schemeClr val="tx1"/>
                </a:solidFill>
              </a:rPr>
              <a:t>ENGLESKI JEZIK</a:t>
            </a:r>
            <a:endParaRPr lang="hr-HR" sz="20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0536276751464822E-16"/>
                  <c:y val="4.77348498231555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'PREDMETNI PROSJEK RN'!$N$17:$N$26</c:f>
              <c:strCache>
                <c:ptCount val="10"/>
                <c:pt idx="0">
                  <c:v>2014./15.</c:v>
                </c:pt>
                <c:pt idx="1">
                  <c:v>2013./14.</c:v>
                </c:pt>
                <c:pt idx="2">
                  <c:v>2012./13.</c:v>
                </c:pt>
                <c:pt idx="3">
                  <c:v>2011./12.</c:v>
                </c:pt>
                <c:pt idx="4">
                  <c:v>2010./11</c:v>
                </c:pt>
                <c:pt idx="5">
                  <c:v>2009./10.</c:v>
                </c:pt>
                <c:pt idx="6">
                  <c:v>2008./9.</c:v>
                </c:pt>
                <c:pt idx="7">
                  <c:v>2007./8</c:v>
                </c:pt>
                <c:pt idx="8">
                  <c:v>2006./7.</c:v>
                </c:pt>
                <c:pt idx="9">
                  <c:v>2005./6.</c:v>
                </c:pt>
              </c:strCache>
            </c:strRef>
          </c:cat>
          <c:val>
            <c:numRef>
              <c:f>'PREDMETNI PROSJEK RN'!$O$17:$O$26</c:f>
              <c:numCache>
                <c:formatCode>0.00</c:formatCode>
                <c:ptCount val="10"/>
                <c:pt idx="0">
                  <c:v>4.0999999999999996</c:v>
                </c:pt>
                <c:pt idx="1">
                  <c:v>4.5599999999999996</c:v>
                </c:pt>
                <c:pt idx="2">
                  <c:v>4.38</c:v>
                </c:pt>
                <c:pt idx="3">
                  <c:v>3.89</c:v>
                </c:pt>
                <c:pt idx="4">
                  <c:v>3.5</c:v>
                </c:pt>
                <c:pt idx="5">
                  <c:v>4.5599999999999996</c:v>
                </c:pt>
                <c:pt idx="6">
                  <c:v>4.08</c:v>
                </c:pt>
                <c:pt idx="7">
                  <c:v>4.5</c:v>
                </c:pt>
                <c:pt idx="8">
                  <c:v>4.0199999999999996</c:v>
                </c:pt>
                <c:pt idx="9">
                  <c:v>4.33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6415272"/>
        <c:axId val="116415664"/>
      </c:barChart>
      <c:catAx>
        <c:axId val="116415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6415664"/>
        <c:crosses val="autoZero"/>
        <c:auto val="1"/>
        <c:lblAlgn val="ctr"/>
        <c:lblOffset val="100"/>
        <c:noMultiLvlLbl val="0"/>
      </c:catAx>
      <c:valAx>
        <c:axId val="1164156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116415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r-HR" sz="2400" b="1" dirty="0" smtClean="0">
                <a:solidFill>
                  <a:schemeClr val="tx1"/>
                </a:solidFill>
              </a:rPr>
              <a:t>PRIRODA I DRUŠTVO</a:t>
            </a:r>
            <a:endParaRPr lang="hr-HR" sz="24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'PREDMETNI PROSJEK RN'!$E$30:$E$39</c:f>
              <c:strCache>
                <c:ptCount val="10"/>
                <c:pt idx="0">
                  <c:v>2014./15.</c:v>
                </c:pt>
                <c:pt idx="1">
                  <c:v>2013./14.</c:v>
                </c:pt>
                <c:pt idx="2">
                  <c:v>2012./13.</c:v>
                </c:pt>
                <c:pt idx="3">
                  <c:v>2011./12.</c:v>
                </c:pt>
                <c:pt idx="4">
                  <c:v>2010./11</c:v>
                </c:pt>
                <c:pt idx="5">
                  <c:v>2009./10.</c:v>
                </c:pt>
                <c:pt idx="6">
                  <c:v>2008./9.</c:v>
                </c:pt>
                <c:pt idx="7">
                  <c:v>2007./8</c:v>
                </c:pt>
                <c:pt idx="8">
                  <c:v>2006./7.</c:v>
                </c:pt>
                <c:pt idx="9">
                  <c:v>2005./6.</c:v>
                </c:pt>
              </c:strCache>
            </c:strRef>
          </c:cat>
          <c:val>
            <c:numRef>
              <c:f>'PREDMETNI PROSJEK RN'!$F$30:$F$39</c:f>
              <c:numCache>
                <c:formatCode>0.00</c:formatCode>
                <c:ptCount val="10"/>
                <c:pt idx="0">
                  <c:v>4.0525000000000002</c:v>
                </c:pt>
                <c:pt idx="1">
                  <c:v>4.4275000000000002</c:v>
                </c:pt>
                <c:pt idx="2">
                  <c:v>4.375</c:v>
                </c:pt>
                <c:pt idx="3">
                  <c:v>4.12</c:v>
                </c:pt>
                <c:pt idx="4">
                  <c:v>4.3375000000000004</c:v>
                </c:pt>
                <c:pt idx="5">
                  <c:v>4.16</c:v>
                </c:pt>
                <c:pt idx="6">
                  <c:v>4.0625</c:v>
                </c:pt>
                <c:pt idx="7">
                  <c:v>4.2699999999999996</c:v>
                </c:pt>
                <c:pt idx="8">
                  <c:v>4.16</c:v>
                </c:pt>
                <c:pt idx="9">
                  <c:v>4.2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6416448"/>
        <c:axId val="116416840"/>
      </c:barChart>
      <c:catAx>
        <c:axId val="116416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6416840"/>
        <c:crosses val="autoZero"/>
        <c:auto val="1"/>
        <c:lblAlgn val="ctr"/>
        <c:lblOffset val="100"/>
        <c:noMultiLvlLbl val="0"/>
      </c:catAx>
      <c:valAx>
        <c:axId val="116416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6416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2800" b="1" dirty="0">
                <a:solidFill>
                  <a:schemeClr val="tx1"/>
                </a:solidFill>
              </a:rPr>
              <a:t>RANG USPJEŠNOSTI PREDMETA </a:t>
            </a:r>
            <a:endParaRPr lang="hr-HR" sz="2800" b="1" dirty="0" smtClean="0">
              <a:solidFill>
                <a:schemeClr val="tx1"/>
              </a:solidFill>
            </a:endParaRPr>
          </a:p>
          <a:p>
            <a:pPr>
              <a:defRPr sz="2400"/>
            </a:pPr>
            <a:r>
              <a:rPr lang="hr-HR" sz="2800" b="1" dirty="0" smtClean="0">
                <a:solidFill>
                  <a:schemeClr val="tx1"/>
                </a:solidFill>
              </a:rPr>
              <a:t>tijekom </a:t>
            </a:r>
            <a:r>
              <a:rPr lang="hr-HR" sz="2800" b="1" dirty="0">
                <a:solidFill>
                  <a:schemeClr val="tx1"/>
                </a:solidFill>
              </a:rPr>
              <a:t>10 </a:t>
            </a:r>
            <a:r>
              <a:rPr lang="hr-HR" sz="2800" b="1" dirty="0" smtClean="0">
                <a:solidFill>
                  <a:schemeClr val="tx1"/>
                </a:solidFill>
              </a:rPr>
              <a:t>god. </a:t>
            </a:r>
            <a:r>
              <a:rPr lang="hr-HR" sz="2800" b="1" dirty="0">
                <a:solidFill>
                  <a:schemeClr val="tx1"/>
                </a:solidFill>
              </a:rPr>
              <a:t>- RN</a:t>
            </a:r>
          </a:p>
        </c:rich>
      </c:tx>
      <c:overlay val="0"/>
      <c:spPr>
        <a:solidFill>
          <a:srgbClr val="1F497D">
            <a:lumMod val="40000"/>
            <a:lumOff val="6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'PREDMETNI PROSJEK RN'!$B$49:$B$56</c:f>
              <c:strCache>
                <c:ptCount val="8"/>
                <c:pt idx="0">
                  <c:v>VJE, TZK</c:v>
                </c:pt>
                <c:pt idx="1">
                  <c:v>LK</c:v>
                </c:pt>
                <c:pt idx="2">
                  <c:v>GL</c:v>
                </c:pt>
                <c:pt idx="3">
                  <c:v>PID</c:v>
                </c:pt>
                <c:pt idx="4">
                  <c:v>NJEM</c:v>
                </c:pt>
                <c:pt idx="5">
                  <c:v>ENG</c:v>
                </c:pt>
                <c:pt idx="6">
                  <c:v>HJ</c:v>
                </c:pt>
                <c:pt idx="7">
                  <c:v>MT</c:v>
                </c:pt>
              </c:strCache>
            </c:strRef>
          </c:cat>
          <c:val>
            <c:numRef>
              <c:f>'PREDMETNI PROSJEK RN'!$C$49:$C$56</c:f>
              <c:numCache>
                <c:formatCode>0.00</c:formatCode>
                <c:ptCount val="8"/>
                <c:pt idx="0">
                  <c:v>4.8</c:v>
                </c:pt>
                <c:pt idx="1">
                  <c:v>4.74</c:v>
                </c:pt>
                <c:pt idx="2">
                  <c:v>4.63</c:v>
                </c:pt>
                <c:pt idx="3">
                  <c:v>4.22</c:v>
                </c:pt>
                <c:pt idx="4">
                  <c:v>4.2</c:v>
                </c:pt>
                <c:pt idx="5">
                  <c:v>4.1900000000000004</c:v>
                </c:pt>
                <c:pt idx="6">
                  <c:v>4.1399999999999997</c:v>
                </c:pt>
                <c:pt idx="7">
                  <c:v>4.07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6417624"/>
        <c:axId val="116418016"/>
      </c:barChart>
      <c:catAx>
        <c:axId val="116417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6418016"/>
        <c:crosses val="autoZero"/>
        <c:auto val="1"/>
        <c:lblAlgn val="ctr"/>
        <c:lblOffset val="100"/>
        <c:noMultiLvlLbl val="0"/>
      </c:catAx>
      <c:valAx>
        <c:axId val="1164180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116417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 sz="2800" b="1" dirty="0">
                <a:solidFill>
                  <a:schemeClr val="tx1"/>
                </a:solidFill>
              </a:rPr>
              <a:t>HRVATSKI JEZIK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dLbls>
            <c:dLbl>
              <c:idx val="1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2400"/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2400"/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'PREDMETNI PROSJEK PN'!$B$18:$B$27</c:f>
              <c:strCache>
                <c:ptCount val="10"/>
                <c:pt idx="0">
                  <c:v>2014./15.</c:v>
                </c:pt>
                <c:pt idx="1">
                  <c:v>2013./14.</c:v>
                </c:pt>
                <c:pt idx="2">
                  <c:v>2012./13.</c:v>
                </c:pt>
                <c:pt idx="3">
                  <c:v>2011./12.</c:v>
                </c:pt>
                <c:pt idx="4">
                  <c:v>2010./11</c:v>
                </c:pt>
                <c:pt idx="5">
                  <c:v>2009./10.</c:v>
                </c:pt>
                <c:pt idx="6">
                  <c:v>2008./9.</c:v>
                </c:pt>
                <c:pt idx="7">
                  <c:v>2007./8</c:v>
                </c:pt>
                <c:pt idx="8">
                  <c:v>2006./7.</c:v>
                </c:pt>
                <c:pt idx="9">
                  <c:v>2005./6.</c:v>
                </c:pt>
              </c:strCache>
            </c:strRef>
          </c:cat>
          <c:val>
            <c:numRef>
              <c:f>'PREDMETNI PROSJEK PN'!$C$18:$C$27</c:f>
              <c:numCache>
                <c:formatCode>0.00</c:formatCode>
                <c:ptCount val="10"/>
                <c:pt idx="0">
                  <c:v>4.0787500000000003</c:v>
                </c:pt>
                <c:pt idx="1">
                  <c:v>4.2166666666666668</c:v>
                </c:pt>
                <c:pt idx="2">
                  <c:v>3.87</c:v>
                </c:pt>
                <c:pt idx="3">
                  <c:v>3.75</c:v>
                </c:pt>
                <c:pt idx="4">
                  <c:v>4.0116666666666667</c:v>
                </c:pt>
                <c:pt idx="5">
                  <c:v>4.07</c:v>
                </c:pt>
                <c:pt idx="6">
                  <c:v>4.0866666666666669</c:v>
                </c:pt>
                <c:pt idx="7">
                  <c:v>4.09</c:v>
                </c:pt>
                <c:pt idx="8">
                  <c:v>3.95</c:v>
                </c:pt>
                <c:pt idx="9">
                  <c:v>3.73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477736"/>
        <c:axId val="117478128"/>
      </c:lineChart>
      <c:catAx>
        <c:axId val="117477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sr-Latn-RS"/>
          </a:p>
        </c:txPr>
        <c:crossAx val="117478128"/>
        <c:crosses val="autoZero"/>
        <c:auto val="1"/>
        <c:lblAlgn val="ctr"/>
        <c:lblOffset val="100"/>
        <c:noMultiLvlLbl val="0"/>
      </c:catAx>
      <c:valAx>
        <c:axId val="117478128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1174777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hr-HR" sz="2800"/>
              <a:t>LIKOVNA KULTURA</a:t>
            </a:r>
          </a:p>
        </c:rich>
      </c:tx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marker>
            <c:symbol val="none"/>
          </c:marker>
          <c:dLbls>
            <c:dLbl>
              <c:idx val="4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1800">
                      <a:solidFill>
                        <a:schemeClr val="tx1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1800">
                      <a:solidFill>
                        <a:schemeClr val="tx1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'PREDMETNI PROSJEK PN'!$E$18:$E$27</c:f>
              <c:strCache>
                <c:ptCount val="10"/>
                <c:pt idx="0">
                  <c:v>2014./15.</c:v>
                </c:pt>
                <c:pt idx="1">
                  <c:v>2013./14.</c:v>
                </c:pt>
                <c:pt idx="2">
                  <c:v>2012./13.</c:v>
                </c:pt>
                <c:pt idx="3">
                  <c:v>2011./12.</c:v>
                </c:pt>
                <c:pt idx="4">
                  <c:v>2010./11</c:v>
                </c:pt>
                <c:pt idx="5">
                  <c:v>2009./10.</c:v>
                </c:pt>
                <c:pt idx="6">
                  <c:v>2008./9.</c:v>
                </c:pt>
                <c:pt idx="7">
                  <c:v>2007./8</c:v>
                </c:pt>
                <c:pt idx="8">
                  <c:v>2006./7.</c:v>
                </c:pt>
                <c:pt idx="9">
                  <c:v>2005./6.</c:v>
                </c:pt>
              </c:strCache>
            </c:strRef>
          </c:cat>
          <c:val>
            <c:numRef>
              <c:f>'PREDMETNI PROSJEK PN'!$F$18:$F$27</c:f>
              <c:numCache>
                <c:formatCode>0.00</c:formatCode>
                <c:ptCount val="10"/>
                <c:pt idx="0">
                  <c:v>4.5562500000000004</c:v>
                </c:pt>
                <c:pt idx="1">
                  <c:v>4.5216666666666665</c:v>
                </c:pt>
                <c:pt idx="2">
                  <c:v>4.4487500000000004</c:v>
                </c:pt>
                <c:pt idx="3">
                  <c:v>4.59</c:v>
                </c:pt>
                <c:pt idx="4">
                  <c:v>4.4400000000000004</c:v>
                </c:pt>
                <c:pt idx="5">
                  <c:v>4.71</c:v>
                </c:pt>
                <c:pt idx="6">
                  <c:v>4.63</c:v>
                </c:pt>
                <c:pt idx="7">
                  <c:v>4.45</c:v>
                </c:pt>
                <c:pt idx="8">
                  <c:v>4.6399999999999997</c:v>
                </c:pt>
                <c:pt idx="9">
                  <c:v>4.8600000000000003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478912"/>
        <c:axId val="117479304"/>
      </c:lineChart>
      <c:catAx>
        <c:axId val="117478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>
                <a:solidFill>
                  <a:schemeClr val="tx1"/>
                </a:solidFill>
              </a:defRPr>
            </a:pPr>
            <a:endParaRPr lang="sr-Latn-RS"/>
          </a:p>
        </c:txPr>
        <c:crossAx val="117479304"/>
        <c:crosses val="autoZero"/>
        <c:auto val="1"/>
        <c:lblAlgn val="ctr"/>
        <c:lblOffset val="100"/>
        <c:noMultiLvlLbl val="0"/>
      </c:catAx>
      <c:valAx>
        <c:axId val="117479304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117478912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2400"/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2400"/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'BROJ UČENIKA'!$Q$4:$Q$13</c:f>
              <c:strCache>
                <c:ptCount val="10"/>
                <c:pt idx="0">
                  <c:v>2014./15.</c:v>
                </c:pt>
                <c:pt idx="1">
                  <c:v>2013./14.</c:v>
                </c:pt>
                <c:pt idx="2">
                  <c:v>2012./13.</c:v>
                </c:pt>
                <c:pt idx="3">
                  <c:v>2011./12.</c:v>
                </c:pt>
                <c:pt idx="4">
                  <c:v>2010./11</c:v>
                </c:pt>
                <c:pt idx="5">
                  <c:v>2009./10.</c:v>
                </c:pt>
                <c:pt idx="6">
                  <c:v>2008./9.</c:v>
                </c:pt>
                <c:pt idx="7">
                  <c:v>2007./8</c:v>
                </c:pt>
                <c:pt idx="8">
                  <c:v>2006./7.</c:v>
                </c:pt>
                <c:pt idx="9">
                  <c:v>2005./6.</c:v>
                </c:pt>
              </c:strCache>
            </c:strRef>
          </c:cat>
          <c:val>
            <c:numRef>
              <c:f>'BROJ UČENIKA'!$R$4:$R$13</c:f>
              <c:numCache>
                <c:formatCode>General</c:formatCode>
                <c:ptCount val="10"/>
                <c:pt idx="0">
                  <c:v>15</c:v>
                </c:pt>
                <c:pt idx="1">
                  <c:v>15</c:v>
                </c:pt>
                <c:pt idx="2">
                  <c:v>16</c:v>
                </c:pt>
                <c:pt idx="3">
                  <c:v>13</c:v>
                </c:pt>
                <c:pt idx="4">
                  <c:v>19</c:v>
                </c:pt>
                <c:pt idx="5">
                  <c:v>19</c:v>
                </c:pt>
                <c:pt idx="6">
                  <c:v>30</c:v>
                </c:pt>
                <c:pt idx="7">
                  <c:v>23</c:v>
                </c:pt>
                <c:pt idx="8">
                  <c:v>19</c:v>
                </c:pt>
                <c:pt idx="9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142944"/>
        <c:axId val="102143328"/>
      </c:barChart>
      <c:catAx>
        <c:axId val="10214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2143328"/>
        <c:crosses val="autoZero"/>
        <c:auto val="1"/>
        <c:lblAlgn val="ctr"/>
        <c:lblOffset val="100"/>
        <c:noMultiLvlLbl val="0"/>
      </c:catAx>
      <c:valAx>
        <c:axId val="102143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214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solidFill>
                  <a:schemeClr val="tx1"/>
                </a:solidFill>
              </a:defRPr>
            </a:pPr>
            <a:r>
              <a:rPr lang="hr-HR" sz="2800">
                <a:solidFill>
                  <a:schemeClr val="tx1"/>
                </a:solidFill>
              </a:rPr>
              <a:t>GLAZBENA KULTURA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dLbls>
            <c:dLbl>
              <c:idx val="2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2400" b="1">
                      <a:solidFill>
                        <a:schemeClr val="tx1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2400" b="1">
                      <a:solidFill>
                        <a:schemeClr val="tx1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tx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'PREDMETNI PROSJEK PN'!$H$18:$H$27</c:f>
              <c:strCache>
                <c:ptCount val="10"/>
                <c:pt idx="0">
                  <c:v>2014./15.</c:v>
                </c:pt>
                <c:pt idx="1">
                  <c:v>2013./14.</c:v>
                </c:pt>
                <c:pt idx="2">
                  <c:v>2012./13.</c:v>
                </c:pt>
                <c:pt idx="3">
                  <c:v>2011./12.</c:v>
                </c:pt>
                <c:pt idx="4">
                  <c:v>2010./11</c:v>
                </c:pt>
                <c:pt idx="5">
                  <c:v>2009./10.</c:v>
                </c:pt>
                <c:pt idx="6">
                  <c:v>2008./9.</c:v>
                </c:pt>
                <c:pt idx="7">
                  <c:v>2007./8</c:v>
                </c:pt>
                <c:pt idx="8">
                  <c:v>2006./7.</c:v>
                </c:pt>
                <c:pt idx="9">
                  <c:v>2005./6.</c:v>
                </c:pt>
              </c:strCache>
            </c:strRef>
          </c:cat>
          <c:val>
            <c:numRef>
              <c:f>'PREDMETNI PROSJEK PN'!$I$18:$I$27</c:f>
              <c:numCache>
                <c:formatCode>0.00</c:formatCode>
                <c:ptCount val="10"/>
                <c:pt idx="0">
                  <c:v>4.0912500000000005</c:v>
                </c:pt>
                <c:pt idx="1">
                  <c:v>3.9983333333333331</c:v>
                </c:pt>
                <c:pt idx="2">
                  <c:v>3.6775000000000002</c:v>
                </c:pt>
                <c:pt idx="3">
                  <c:v>3.81</c:v>
                </c:pt>
                <c:pt idx="4">
                  <c:v>3.7549999999999999</c:v>
                </c:pt>
                <c:pt idx="5">
                  <c:v>3.97</c:v>
                </c:pt>
                <c:pt idx="6">
                  <c:v>4.0216666666666665</c:v>
                </c:pt>
                <c:pt idx="7">
                  <c:v>4.05</c:v>
                </c:pt>
                <c:pt idx="8">
                  <c:v>4.05</c:v>
                </c:pt>
                <c:pt idx="9">
                  <c:v>4.21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480088"/>
        <c:axId val="117480480"/>
      </c:lineChart>
      <c:catAx>
        <c:axId val="1174800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sr-Latn-RS"/>
          </a:p>
        </c:txPr>
        <c:crossAx val="117480480"/>
        <c:crosses val="autoZero"/>
        <c:auto val="1"/>
        <c:lblAlgn val="ctr"/>
        <c:lblOffset val="100"/>
        <c:noMultiLvlLbl val="0"/>
      </c:catAx>
      <c:valAx>
        <c:axId val="117480480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1174800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solidFill>
                  <a:schemeClr val="tx1"/>
                </a:solidFill>
              </a:defRPr>
            </a:pPr>
            <a:r>
              <a:rPr lang="en-US" sz="2800">
                <a:solidFill>
                  <a:schemeClr val="tx1"/>
                </a:solidFill>
              </a:rPr>
              <a:t>NJEMAČKI</a:t>
            </a:r>
            <a:r>
              <a:rPr lang="hr-HR" sz="2800">
                <a:solidFill>
                  <a:schemeClr val="tx1"/>
                </a:solidFill>
              </a:rPr>
              <a:t> </a:t>
            </a:r>
            <a:r>
              <a:rPr lang="en-US" sz="2800">
                <a:solidFill>
                  <a:schemeClr val="tx1"/>
                </a:solidFill>
              </a:rPr>
              <a:t> JEZIK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5977034120734908E-2"/>
          <c:y val="0.11309859154929577"/>
          <c:w val="0.94152296587926509"/>
          <c:h val="0.65670363387675135"/>
        </c:manualLayout>
      </c:layout>
      <c:lineChart>
        <c:grouping val="stacked"/>
        <c:varyColors val="0"/>
        <c:ser>
          <c:idx val="0"/>
          <c:order val="0"/>
          <c:marker>
            <c:symbol val="none"/>
          </c:marker>
          <c:dLbls>
            <c:dLbl>
              <c:idx val="0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2000">
                      <a:solidFill>
                        <a:schemeClr val="tx1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9444444444444441E-3"/>
                  <c:y val="-4.6948356807511738E-3"/>
                </c:manualLayout>
              </c:layout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2000">
                      <a:solidFill>
                        <a:schemeClr val="tx1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tx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'PREDMETNI PROSJEK PN'!$K$18:$K$27</c:f>
              <c:strCache>
                <c:ptCount val="10"/>
                <c:pt idx="0">
                  <c:v>2014./15.</c:v>
                </c:pt>
                <c:pt idx="1">
                  <c:v>2013./14.</c:v>
                </c:pt>
                <c:pt idx="2">
                  <c:v>2012./13.</c:v>
                </c:pt>
                <c:pt idx="3">
                  <c:v>2011./12.</c:v>
                </c:pt>
                <c:pt idx="4">
                  <c:v>2010./11</c:v>
                </c:pt>
                <c:pt idx="5">
                  <c:v>2009./10.</c:v>
                </c:pt>
                <c:pt idx="6">
                  <c:v>2008./9.</c:v>
                </c:pt>
                <c:pt idx="7">
                  <c:v>2007./8</c:v>
                </c:pt>
                <c:pt idx="8">
                  <c:v>2006./7.</c:v>
                </c:pt>
                <c:pt idx="9">
                  <c:v>2005./6.</c:v>
                </c:pt>
              </c:strCache>
            </c:strRef>
          </c:cat>
          <c:val>
            <c:numRef>
              <c:f>'PREDMETNI PROSJEK PN'!$L$18:$L$27</c:f>
              <c:numCache>
                <c:formatCode>0.00</c:formatCode>
                <c:ptCount val="10"/>
                <c:pt idx="0">
                  <c:v>3.9899999999999998</c:v>
                </c:pt>
                <c:pt idx="1">
                  <c:v>3.45</c:v>
                </c:pt>
                <c:pt idx="2">
                  <c:v>3.6399999999999997</c:v>
                </c:pt>
                <c:pt idx="3">
                  <c:v>3.56</c:v>
                </c:pt>
                <c:pt idx="4">
                  <c:v>3.2800000000000002</c:v>
                </c:pt>
                <c:pt idx="5">
                  <c:v>3.55</c:v>
                </c:pt>
                <c:pt idx="6">
                  <c:v>3.508</c:v>
                </c:pt>
                <c:pt idx="7">
                  <c:v>3.47</c:v>
                </c:pt>
                <c:pt idx="8">
                  <c:v>3.51</c:v>
                </c:pt>
                <c:pt idx="9">
                  <c:v>3.6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967280"/>
        <c:axId val="117967672"/>
      </c:lineChart>
      <c:catAx>
        <c:axId val="117967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chemeClr val="tx1"/>
                </a:solidFill>
              </a:defRPr>
            </a:pPr>
            <a:endParaRPr lang="sr-Latn-RS"/>
          </a:p>
        </c:txPr>
        <c:crossAx val="117967672"/>
        <c:crosses val="autoZero"/>
        <c:auto val="1"/>
        <c:lblAlgn val="ctr"/>
        <c:lblOffset val="100"/>
        <c:noMultiLvlLbl val="0"/>
      </c:catAx>
      <c:valAx>
        <c:axId val="117967672"/>
        <c:scaling>
          <c:orientation val="minMax"/>
          <c:min val="2"/>
        </c:scaling>
        <c:delete val="0"/>
        <c:axPos val="l"/>
        <c:majorGridlines>
          <c:spPr>
            <a:ln w="6350"/>
          </c:spPr>
        </c:majorGridlines>
        <c:numFmt formatCode="0.00" sourceLinked="1"/>
        <c:majorTickMark val="out"/>
        <c:minorTickMark val="none"/>
        <c:tickLblPos val="nextTo"/>
        <c:crossAx val="117967280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hr-HR" sz="2800"/>
              <a:t>ENGLESKI  JEZIK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032895888014"/>
          <c:y val="0.1271830985915493"/>
          <c:w val="0.86633770778652663"/>
          <c:h val="0.61651454659716831"/>
        </c:manualLayout>
      </c:layout>
      <c:lineChart>
        <c:grouping val="stacked"/>
        <c:varyColors val="0"/>
        <c:ser>
          <c:idx val="0"/>
          <c:order val="0"/>
          <c:marker>
            <c:symbol val="none"/>
          </c:marker>
          <c:dLbls>
            <c:dLbl>
              <c:idx val="0"/>
              <c:layout>
                <c:manualLayout>
                  <c:x val="0"/>
                  <c:y val="-3.5211267605633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777777777777779E-3"/>
                  <c:y val="-3.0516431924882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3333333333333332E-3"/>
                  <c:y val="-3.5211267605633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1666666666667178E-3"/>
                  <c:y val="-4.6948356807512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5555555555555558E-3"/>
                  <c:y val="4.9295774647887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6666666666666666E-2"/>
                  <c:y val="4.9295774647887321E-2"/>
                </c:manualLayout>
              </c:layout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2000"/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7499999999999999E-2"/>
                  <c:y val="5.39906103286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6.9444444444445464E-3"/>
                  <c:y val="-2.5821596244131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9.7222222222223247E-3"/>
                  <c:y val="-5.39906103286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0555555555555555E-2"/>
                  <c:y val="-6.338028169014083E-2"/>
                </c:manualLayout>
              </c:layout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2000"/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'PREDMETNI PROSJEK PN'!$N$18:$N$27</c:f>
              <c:strCache>
                <c:ptCount val="10"/>
                <c:pt idx="0">
                  <c:v>2014./15.</c:v>
                </c:pt>
                <c:pt idx="1">
                  <c:v>2013./14.</c:v>
                </c:pt>
                <c:pt idx="2">
                  <c:v>2012./13.</c:v>
                </c:pt>
                <c:pt idx="3">
                  <c:v>2011./12.</c:v>
                </c:pt>
                <c:pt idx="4">
                  <c:v>2010./11</c:v>
                </c:pt>
                <c:pt idx="5">
                  <c:v>2009./10.</c:v>
                </c:pt>
                <c:pt idx="6">
                  <c:v>2008./9.</c:v>
                </c:pt>
                <c:pt idx="7">
                  <c:v>2007./8</c:v>
                </c:pt>
                <c:pt idx="8">
                  <c:v>2006./7.</c:v>
                </c:pt>
                <c:pt idx="9">
                  <c:v>2005./6.</c:v>
                </c:pt>
              </c:strCache>
            </c:strRef>
          </c:cat>
          <c:val>
            <c:numRef>
              <c:f>'PREDMETNI PROSJEK PN'!$O$18:$O$27</c:f>
              <c:numCache>
                <c:formatCode>0.00</c:formatCode>
                <c:ptCount val="10"/>
                <c:pt idx="0">
                  <c:v>4.21</c:v>
                </c:pt>
                <c:pt idx="1">
                  <c:v>4.1399999999999997</c:v>
                </c:pt>
                <c:pt idx="2">
                  <c:v>3.875</c:v>
                </c:pt>
                <c:pt idx="3">
                  <c:v>3.78</c:v>
                </c:pt>
                <c:pt idx="4">
                  <c:v>3.6749999999999998</c:v>
                </c:pt>
                <c:pt idx="5">
                  <c:v>3.67</c:v>
                </c:pt>
                <c:pt idx="6">
                  <c:v>3.68</c:v>
                </c:pt>
                <c:pt idx="7">
                  <c:v>4.3</c:v>
                </c:pt>
                <c:pt idx="8">
                  <c:v>4.4000000000000004</c:v>
                </c:pt>
                <c:pt idx="9">
                  <c:v>4.5599999999999996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968456"/>
        <c:axId val="117968848"/>
      </c:lineChart>
      <c:catAx>
        <c:axId val="117968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sr-Latn-RS"/>
          </a:p>
        </c:txPr>
        <c:crossAx val="117968848"/>
        <c:crosses val="autoZero"/>
        <c:auto val="1"/>
        <c:lblAlgn val="ctr"/>
        <c:lblOffset val="100"/>
        <c:noMultiLvlLbl val="0"/>
      </c:catAx>
      <c:valAx>
        <c:axId val="117968848"/>
        <c:scaling>
          <c:orientation val="minMax"/>
          <c:min val="2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17968456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hr-HR" sz="2800"/>
              <a:t>MATEMATIKA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dLbls>
            <c:dLbl>
              <c:idx val="2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2400"/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2400"/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'PREDMETNI PROSJEK PN'!$Q$18:$Q$27</c:f>
              <c:strCache>
                <c:ptCount val="10"/>
                <c:pt idx="0">
                  <c:v>2014./15.</c:v>
                </c:pt>
                <c:pt idx="1">
                  <c:v>2013./14.</c:v>
                </c:pt>
                <c:pt idx="2">
                  <c:v>2012./13.</c:v>
                </c:pt>
                <c:pt idx="3">
                  <c:v>2011./12.</c:v>
                </c:pt>
                <c:pt idx="4">
                  <c:v>2010./11</c:v>
                </c:pt>
                <c:pt idx="5">
                  <c:v>2009./10.</c:v>
                </c:pt>
                <c:pt idx="6">
                  <c:v>2008./9.</c:v>
                </c:pt>
                <c:pt idx="7">
                  <c:v>2007./8</c:v>
                </c:pt>
                <c:pt idx="8">
                  <c:v>2006./7.</c:v>
                </c:pt>
                <c:pt idx="9">
                  <c:v>2005./6.</c:v>
                </c:pt>
              </c:strCache>
            </c:strRef>
          </c:cat>
          <c:val>
            <c:numRef>
              <c:f>'PREDMETNI PROSJEK PN'!$R$18:$R$27</c:f>
              <c:numCache>
                <c:formatCode>0.00</c:formatCode>
                <c:ptCount val="10"/>
                <c:pt idx="0">
                  <c:v>2.9087500000000004</c:v>
                </c:pt>
                <c:pt idx="1">
                  <c:v>2.83</c:v>
                </c:pt>
                <c:pt idx="2">
                  <c:v>2.6612499999999999</c:v>
                </c:pt>
                <c:pt idx="3">
                  <c:v>2.83</c:v>
                </c:pt>
                <c:pt idx="4">
                  <c:v>2.9</c:v>
                </c:pt>
                <c:pt idx="5">
                  <c:v>2.92</c:v>
                </c:pt>
                <c:pt idx="6">
                  <c:v>3.0783333333333331</c:v>
                </c:pt>
                <c:pt idx="7">
                  <c:v>3.05</c:v>
                </c:pt>
                <c:pt idx="8">
                  <c:v>3.09</c:v>
                </c:pt>
                <c:pt idx="9">
                  <c:v>3.19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969632"/>
        <c:axId val="117970024"/>
      </c:lineChart>
      <c:catAx>
        <c:axId val="117969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sr-Latn-RS"/>
          </a:p>
        </c:txPr>
        <c:crossAx val="117970024"/>
        <c:crosses val="autoZero"/>
        <c:auto val="1"/>
        <c:lblAlgn val="ctr"/>
        <c:lblOffset val="100"/>
        <c:noMultiLvlLbl val="0"/>
      </c:catAx>
      <c:valAx>
        <c:axId val="117970024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1179696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hr-HR" sz="3200"/>
              <a:t>TEHNIČKI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dLbls>
            <c:dLbl>
              <c:idx val="2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2400"/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2400"/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'PREDMETNI PROSJEK PN'!$B$44:$B$53</c:f>
              <c:strCache>
                <c:ptCount val="10"/>
                <c:pt idx="0">
                  <c:v>2014./15.</c:v>
                </c:pt>
                <c:pt idx="1">
                  <c:v>2013./14.</c:v>
                </c:pt>
                <c:pt idx="2">
                  <c:v>2012./13.</c:v>
                </c:pt>
                <c:pt idx="3">
                  <c:v>2011./12.</c:v>
                </c:pt>
                <c:pt idx="4">
                  <c:v>2010./11</c:v>
                </c:pt>
                <c:pt idx="5">
                  <c:v>2009./10.</c:v>
                </c:pt>
                <c:pt idx="6">
                  <c:v>2008./9.</c:v>
                </c:pt>
                <c:pt idx="7">
                  <c:v>2007./8</c:v>
                </c:pt>
                <c:pt idx="8">
                  <c:v>2006./7.</c:v>
                </c:pt>
                <c:pt idx="9">
                  <c:v>2005./6.</c:v>
                </c:pt>
              </c:strCache>
            </c:strRef>
          </c:cat>
          <c:val>
            <c:numRef>
              <c:f>'PREDMETNI PROSJEK PN'!$C$44:$C$53</c:f>
              <c:numCache>
                <c:formatCode>0.00</c:formatCode>
                <c:ptCount val="10"/>
                <c:pt idx="0">
                  <c:v>4.4612499999999997</c:v>
                </c:pt>
                <c:pt idx="1">
                  <c:v>4.3816666666666668</c:v>
                </c:pt>
                <c:pt idx="2">
                  <c:v>4.5549999999999997</c:v>
                </c:pt>
                <c:pt idx="3">
                  <c:v>4.4800000000000004</c:v>
                </c:pt>
                <c:pt idx="4">
                  <c:v>4.2316666666666665</c:v>
                </c:pt>
                <c:pt idx="5">
                  <c:v>4.53</c:v>
                </c:pt>
                <c:pt idx="6">
                  <c:v>4.4000000000000004</c:v>
                </c:pt>
                <c:pt idx="7">
                  <c:v>4.18</c:v>
                </c:pt>
                <c:pt idx="8">
                  <c:v>4.01</c:v>
                </c:pt>
                <c:pt idx="9">
                  <c:v>4.04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970808"/>
        <c:axId val="117729704"/>
      </c:lineChart>
      <c:catAx>
        <c:axId val="117970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400"/>
            </a:pPr>
            <a:endParaRPr lang="sr-Latn-RS"/>
          </a:p>
        </c:txPr>
        <c:crossAx val="117729704"/>
        <c:crosses val="autoZero"/>
        <c:auto val="1"/>
        <c:lblAlgn val="ctr"/>
        <c:lblOffset val="100"/>
        <c:noMultiLvlLbl val="0"/>
      </c:catAx>
      <c:valAx>
        <c:axId val="117729704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117970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hr-HR" sz="2800"/>
              <a:t>PRIRODA 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dLbls>
            <c:dLbl>
              <c:idx val="3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2400"/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2400"/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'PREDMETNI PROSJEK PN'!$B$31:$B$40</c:f>
              <c:strCache>
                <c:ptCount val="10"/>
                <c:pt idx="0">
                  <c:v>2014./15.</c:v>
                </c:pt>
                <c:pt idx="1">
                  <c:v>2013./14.</c:v>
                </c:pt>
                <c:pt idx="2">
                  <c:v>2012./13.</c:v>
                </c:pt>
                <c:pt idx="3">
                  <c:v>2011./12.</c:v>
                </c:pt>
                <c:pt idx="4">
                  <c:v>2010./11</c:v>
                </c:pt>
                <c:pt idx="5">
                  <c:v>2009./10.</c:v>
                </c:pt>
                <c:pt idx="6">
                  <c:v>2008./9.</c:v>
                </c:pt>
                <c:pt idx="7">
                  <c:v>2007./8</c:v>
                </c:pt>
                <c:pt idx="8">
                  <c:v>2006./7.</c:v>
                </c:pt>
                <c:pt idx="9">
                  <c:v>2005./6.</c:v>
                </c:pt>
              </c:strCache>
            </c:strRef>
          </c:cat>
          <c:val>
            <c:numRef>
              <c:f>'PREDMETNI PROSJEK PN'!$C$31:$C$40</c:f>
              <c:numCache>
                <c:formatCode>0.00</c:formatCode>
                <c:ptCount val="10"/>
                <c:pt idx="0">
                  <c:v>3.68</c:v>
                </c:pt>
                <c:pt idx="1">
                  <c:v>3.9433333333333334</c:v>
                </c:pt>
                <c:pt idx="2">
                  <c:v>3.3875000000000002</c:v>
                </c:pt>
                <c:pt idx="3">
                  <c:v>3.29</c:v>
                </c:pt>
                <c:pt idx="4">
                  <c:v>3.4866666666666668</c:v>
                </c:pt>
                <c:pt idx="5">
                  <c:v>3.82</c:v>
                </c:pt>
                <c:pt idx="6">
                  <c:v>3.956666666666667</c:v>
                </c:pt>
                <c:pt idx="7">
                  <c:v>4.0599999999999996</c:v>
                </c:pt>
                <c:pt idx="8">
                  <c:v>3.67</c:v>
                </c:pt>
                <c:pt idx="9">
                  <c:v>3.4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730488"/>
        <c:axId val="117730880"/>
      </c:lineChart>
      <c:catAx>
        <c:axId val="117730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sr-Latn-RS"/>
          </a:p>
        </c:txPr>
        <c:crossAx val="117730880"/>
        <c:crosses val="autoZero"/>
        <c:auto val="1"/>
        <c:lblAlgn val="ctr"/>
        <c:lblOffset val="100"/>
        <c:noMultiLvlLbl val="0"/>
      </c:catAx>
      <c:valAx>
        <c:axId val="117730880"/>
        <c:scaling>
          <c:orientation val="minMax"/>
          <c:min val="2.5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1177304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hr-HR" sz="2800"/>
              <a:t>KEMIJA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dLbls>
            <c:dLbl>
              <c:idx val="5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2400"/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2400"/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'PREDMETNI PROSJEK PN'!$H$31:$H$40</c:f>
              <c:strCache>
                <c:ptCount val="10"/>
                <c:pt idx="0">
                  <c:v>2014./15.</c:v>
                </c:pt>
                <c:pt idx="1">
                  <c:v>2013./14.</c:v>
                </c:pt>
                <c:pt idx="2">
                  <c:v>2012./13.</c:v>
                </c:pt>
                <c:pt idx="3">
                  <c:v>2011./12.</c:v>
                </c:pt>
                <c:pt idx="4">
                  <c:v>2010./11</c:v>
                </c:pt>
                <c:pt idx="5">
                  <c:v>2009./10.</c:v>
                </c:pt>
                <c:pt idx="6">
                  <c:v>2008./9.</c:v>
                </c:pt>
                <c:pt idx="7">
                  <c:v>2007./8</c:v>
                </c:pt>
                <c:pt idx="8">
                  <c:v>2006./7.</c:v>
                </c:pt>
                <c:pt idx="9">
                  <c:v>2005./6.</c:v>
                </c:pt>
              </c:strCache>
            </c:strRef>
          </c:cat>
          <c:val>
            <c:numRef>
              <c:f>'PREDMETNI PROSJEK PN'!$I$31:$I$40</c:f>
              <c:numCache>
                <c:formatCode>0.00</c:formatCode>
                <c:ptCount val="10"/>
                <c:pt idx="0">
                  <c:v>3.3025000000000002</c:v>
                </c:pt>
                <c:pt idx="1">
                  <c:v>3.0566666666666666</c:v>
                </c:pt>
                <c:pt idx="2">
                  <c:v>3.23</c:v>
                </c:pt>
                <c:pt idx="3">
                  <c:v>3.43</c:v>
                </c:pt>
                <c:pt idx="4">
                  <c:v>3.3433333333333337</c:v>
                </c:pt>
                <c:pt idx="5">
                  <c:v>2.98</c:v>
                </c:pt>
                <c:pt idx="6">
                  <c:v>3.1066666666666669</c:v>
                </c:pt>
                <c:pt idx="7">
                  <c:v>3.53</c:v>
                </c:pt>
                <c:pt idx="8">
                  <c:v>3.55</c:v>
                </c:pt>
                <c:pt idx="9">
                  <c:v>3.1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731664"/>
        <c:axId val="117732056"/>
      </c:lineChart>
      <c:catAx>
        <c:axId val="117731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sr-Latn-RS"/>
          </a:p>
        </c:txPr>
        <c:crossAx val="117732056"/>
        <c:crosses val="autoZero"/>
        <c:auto val="1"/>
        <c:lblAlgn val="ctr"/>
        <c:lblOffset val="100"/>
        <c:noMultiLvlLbl val="0"/>
      </c:catAx>
      <c:valAx>
        <c:axId val="117732056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117731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/>
              <a:t>FIZIKA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'PREDMETNI PROSJEK PN'!$K$31:$K$40</c:f>
              <c:strCache>
                <c:ptCount val="10"/>
                <c:pt idx="0">
                  <c:v>2014./15.</c:v>
                </c:pt>
                <c:pt idx="1">
                  <c:v>2013./14.</c:v>
                </c:pt>
                <c:pt idx="2">
                  <c:v>2012./13.</c:v>
                </c:pt>
                <c:pt idx="3">
                  <c:v>2011./12.</c:v>
                </c:pt>
                <c:pt idx="4">
                  <c:v>2010./11</c:v>
                </c:pt>
                <c:pt idx="5">
                  <c:v>2009./10.</c:v>
                </c:pt>
                <c:pt idx="6">
                  <c:v>2008./9.</c:v>
                </c:pt>
                <c:pt idx="7">
                  <c:v>2007./8</c:v>
                </c:pt>
                <c:pt idx="8">
                  <c:v>2006./7.</c:v>
                </c:pt>
                <c:pt idx="9">
                  <c:v>2005./6.</c:v>
                </c:pt>
              </c:strCache>
            </c:strRef>
          </c:cat>
          <c:val>
            <c:numRef>
              <c:f>'PREDMETNI PROSJEK PN'!$L$31:$L$40</c:f>
              <c:numCache>
                <c:formatCode>0.00</c:formatCode>
                <c:ptCount val="10"/>
                <c:pt idx="0">
                  <c:v>3.2675000000000001</c:v>
                </c:pt>
                <c:pt idx="1">
                  <c:v>2.84</c:v>
                </c:pt>
                <c:pt idx="2">
                  <c:v>3.35</c:v>
                </c:pt>
                <c:pt idx="3">
                  <c:v>2.88</c:v>
                </c:pt>
                <c:pt idx="4">
                  <c:v>2.9733333333333332</c:v>
                </c:pt>
                <c:pt idx="5">
                  <c:v>3.74</c:v>
                </c:pt>
                <c:pt idx="6">
                  <c:v>3.1933333333333334</c:v>
                </c:pt>
                <c:pt idx="7">
                  <c:v>3.27</c:v>
                </c:pt>
                <c:pt idx="8">
                  <c:v>3.25</c:v>
                </c:pt>
                <c:pt idx="9">
                  <c:v>3.08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732840"/>
        <c:axId val="117733232"/>
      </c:lineChart>
      <c:catAx>
        <c:axId val="1177328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17733232"/>
        <c:crosses val="autoZero"/>
        <c:auto val="1"/>
        <c:lblAlgn val="ctr"/>
        <c:lblOffset val="100"/>
        <c:noMultiLvlLbl val="0"/>
      </c:catAx>
      <c:valAx>
        <c:axId val="117733232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1177328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/>
              <a:t>TJELESNI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'PREDMETNI PROSJEK PN'!$E$44:$E$53</c:f>
              <c:strCache>
                <c:ptCount val="10"/>
                <c:pt idx="0">
                  <c:v>2014./15.</c:v>
                </c:pt>
                <c:pt idx="1">
                  <c:v>2013./14.</c:v>
                </c:pt>
                <c:pt idx="2">
                  <c:v>2012./13.</c:v>
                </c:pt>
                <c:pt idx="3">
                  <c:v>2011./12.</c:v>
                </c:pt>
                <c:pt idx="4">
                  <c:v>2010./11</c:v>
                </c:pt>
                <c:pt idx="5">
                  <c:v>2009./10.</c:v>
                </c:pt>
                <c:pt idx="6">
                  <c:v>2008./9.</c:v>
                </c:pt>
                <c:pt idx="7">
                  <c:v>2007./8</c:v>
                </c:pt>
                <c:pt idx="8">
                  <c:v>2006./7.</c:v>
                </c:pt>
                <c:pt idx="9">
                  <c:v>2005./6.</c:v>
                </c:pt>
              </c:strCache>
            </c:strRef>
          </c:cat>
          <c:val>
            <c:numRef>
              <c:f>'PREDMETNI PROSJEK PN'!$F$44:$F$53</c:f>
              <c:numCache>
                <c:formatCode>0.00</c:formatCode>
                <c:ptCount val="10"/>
                <c:pt idx="0">
                  <c:v>4.9087499999999995</c:v>
                </c:pt>
                <c:pt idx="1">
                  <c:v>4.8033333333333328</c:v>
                </c:pt>
                <c:pt idx="2">
                  <c:v>4.6475</c:v>
                </c:pt>
                <c:pt idx="3">
                  <c:v>4.68</c:v>
                </c:pt>
                <c:pt idx="4">
                  <c:v>4.3533333333333335</c:v>
                </c:pt>
                <c:pt idx="5">
                  <c:v>4.84</c:v>
                </c:pt>
                <c:pt idx="6">
                  <c:v>4.8316666666666697</c:v>
                </c:pt>
                <c:pt idx="7">
                  <c:v>4.7699999999999996</c:v>
                </c:pt>
                <c:pt idx="8">
                  <c:v>4.8</c:v>
                </c:pt>
                <c:pt idx="9">
                  <c:v>4.83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859136"/>
        <c:axId val="117859528"/>
      </c:lineChart>
      <c:catAx>
        <c:axId val="117859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17859528"/>
        <c:crosses val="autoZero"/>
        <c:auto val="1"/>
        <c:lblAlgn val="ctr"/>
        <c:lblOffset val="100"/>
        <c:noMultiLvlLbl val="0"/>
      </c:catAx>
      <c:valAx>
        <c:axId val="117859528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1178591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hr-HR" sz="3200"/>
              <a:t>FIZIKA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8279965004374455E-2"/>
          <c:y val="0.1901738845144357"/>
          <c:w val="0.9167200349956256"/>
          <c:h val="0.57701443569553801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dLbls>
            <c:dLbl>
              <c:idx val="1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2000"/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2000"/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'PREDMETNI PROSJEK PN'!$K$31:$K$40</c:f>
              <c:strCache>
                <c:ptCount val="10"/>
                <c:pt idx="0">
                  <c:v>2014./15.</c:v>
                </c:pt>
                <c:pt idx="1">
                  <c:v>2013./14.</c:v>
                </c:pt>
                <c:pt idx="2">
                  <c:v>2012./13.</c:v>
                </c:pt>
                <c:pt idx="3">
                  <c:v>2011./12.</c:v>
                </c:pt>
                <c:pt idx="4">
                  <c:v>2010./11</c:v>
                </c:pt>
                <c:pt idx="5">
                  <c:v>2009./10.</c:v>
                </c:pt>
                <c:pt idx="6">
                  <c:v>2008./9.</c:v>
                </c:pt>
                <c:pt idx="7">
                  <c:v>2007./8</c:v>
                </c:pt>
                <c:pt idx="8">
                  <c:v>2006./7.</c:v>
                </c:pt>
                <c:pt idx="9">
                  <c:v>2005./6.</c:v>
                </c:pt>
              </c:strCache>
            </c:strRef>
          </c:cat>
          <c:val>
            <c:numRef>
              <c:f>'PREDMETNI PROSJEK PN'!$L$31:$L$40</c:f>
              <c:numCache>
                <c:formatCode>0.00</c:formatCode>
                <c:ptCount val="10"/>
                <c:pt idx="0">
                  <c:v>3.2675000000000001</c:v>
                </c:pt>
                <c:pt idx="1">
                  <c:v>2.84</c:v>
                </c:pt>
                <c:pt idx="2">
                  <c:v>3.35</c:v>
                </c:pt>
                <c:pt idx="3">
                  <c:v>2.88</c:v>
                </c:pt>
                <c:pt idx="4">
                  <c:v>2.9733333333333332</c:v>
                </c:pt>
                <c:pt idx="5">
                  <c:v>3.74</c:v>
                </c:pt>
                <c:pt idx="6">
                  <c:v>3.1933333333333334</c:v>
                </c:pt>
                <c:pt idx="7">
                  <c:v>3.27</c:v>
                </c:pt>
                <c:pt idx="8">
                  <c:v>3.25</c:v>
                </c:pt>
                <c:pt idx="9">
                  <c:v>3.08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860312"/>
        <c:axId val="117860704"/>
      </c:lineChart>
      <c:catAx>
        <c:axId val="1178603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sr-Latn-RS"/>
          </a:p>
        </c:txPr>
        <c:crossAx val="117860704"/>
        <c:crosses val="autoZero"/>
        <c:auto val="1"/>
        <c:lblAlgn val="ctr"/>
        <c:lblOffset val="100"/>
        <c:noMultiLvlLbl val="0"/>
      </c:catAx>
      <c:valAx>
        <c:axId val="117860704"/>
        <c:scaling>
          <c:orientation val="minMax"/>
          <c:min val="2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117860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6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strRef>
              <c:f>'BROJ UČENIKA'!$K$4:$K$13</c:f>
              <c:strCache>
                <c:ptCount val="10"/>
                <c:pt idx="0">
                  <c:v>2014./15.</c:v>
                </c:pt>
                <c:pt idx="1">
                  <c:v>2013./14.</c:v>
                </c:pt>
                <c:pt idx="2">
                  <c:v>2012./13.</c:v>
                </c:pt>
                <c:pt idx="3">
                  <c:v>2011./12.</c:v>
                </c:pt>
                <c:pt idx="4">
                  <c:v>2010./11</c:v>
                </c:pt>
                <c:pt idx="5">
                  <c:v>2009./10.</c:v>
                </c:pt>
                <c:pt idx="6">
                  <c:v>2008./9.</c:v>
                </c:pt>
                <c:pt idx="7">
                  <c:v>2007./8</c:v>
                </c:pt>
                <c:pt idx="8">
                  <c:v>2006./7.</c:v>
                </c:pt>
                <c:pt idx="9">
                  <c:v>2005./6.</c:v>
                </c:pt>
              </c:strCache>
            </c:strRef>
          </c:cat>
          <c:val>
            <c:numRef>
              <c:f>'BROJ UČENIKA'!$L$4:$L$13</c:f>
              <c:numCache>
                <c:formatCode>General</c:formatCode>
                <c:ptCount val="10"/>
                <c:pt idx="0">
                  <c:v>63</c:v>
                </c:pt>
                <c:pt idx="1">
                  <c:v>63</c:v>
                </c:pt>
                <c:pt idx="2">
                  <c:v>66</c:v>
                </c:pt>
                <c:pt idx="3">
                  <c:v>71</c:v>
                </c:pt>
                <c:pt idx="4">
                  <c:v>70</c:v>
                </c:pt>
                <c:pt idx="5">
                  <c:v>71</c:v>
                </c:pt>
                <c:pt idx="6">
                  <c:v>78</c:v>
                </c:pt>
                <c:pt idx="7">
                  <c:v>77</c:v>
                </c:pt>
                <c:pt idx="8">
                  <c:v>70</c:v>
                </c:pt>
                <c:pt idx="9">
                  <c:v>60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5255984"/>
        <c:axId val="115256368"/>
      </c:barChart>
      <c:catAx>
        <c:axId val="11525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5256368"/>
        <c:crosses val="autoZero"/>
        <c:auto val="1"/>
        <c:lblAlgn val="ctr"/>
        <c:lblOffset val="100"/>
        <c:noMultiLvlLbl val="0"/>
      </c:catAx>
      <c:valAx>
        <c:axId val="115256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5255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hr-HR" sz="2800"/>
              <a:t>TJELESNI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dLbls>
            <c:dLbl>
              <c:idx val="0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2000"/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2000"/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'PREDMETNI PROSJEK PN'!$E$44:$E$53</c:f>
              <c:strCache>
                <c:ptCount val="10"/>
                <c:pt idx="0">
                  <c:v>2014./15.</c:v>
                </c:pt>
                <c:pt idx="1">
                  <c:v>2013./14.</c:v>
                </c:pt>
                <c:pt idx="2">
                  <c:v>2012./13.</c:v>
                </c:pt>
                <c:pt idx="3">
                  <c:v>2011./12.</c:v>
                </c:pt>
                <c:pt idx="4">
                  <c:v>2010./11</c:v>
                </c:pt>
                <c:pt idx="5">
                  <c:v>2009./10.</c:v>
                </c:pt>
                <c:pt idx="6">
                  <c:v>2008./9.</c:v>
                </c:pt>
                <c:pt idx="7">
                  <c:v>2007./8</c:v>
                </c:pt>
                <c:pt idx="8">
                  <c:v>2006./7.</c:v>
                </c:pt>
                <c:pt idx="9">
                  <c:v>2005./6.</c:v>
                </c:pt>
              </c:strCache>
            </c:strRef>
          </c:cat>
          <c:val>
            <c:numRef>
              <c:f>'PREDMETNI PROSJEK PN'!$F$44:$F$53</c:f>
              <c:numCache>
                <c:formatCode>0.00</c:formatCode>
                <c:ptCount val="10"/>
                <c:pt idx="0">
                  <c:v>4.9087499999999995</c:v>
                </c:pt>
                <c:pt idx="1">
                  <c:v>4.8033333333333328</c:v>
                </c:pt>
                <c:pt idx="2">
                  <c:v>4.6475</c:v>
                </c:pt>
                <c:pt idx="3">
                  <c:v>4.68</c:v>
                </c:pt>
                <c:pt idx="4">
                  <c:v>4.3533333333333335</c:v>
                </c:pt>
                <c:pt idx="5">
                  <c:v>4.84</c:v>
                </c:pt>
                <c:pt idx="6">
                  <c:v>4.8316666666666697</c:v>
                </c:pt>
                <c:pt idx="7">
                  <c:v>4.7699999999999996</c:v>
                </c:pt>
                <c:pt idx="8">
                  <c:v>4.8</c:v>
                </c:pt>
                <c:pt idx="9">
                  <c:v>4.83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861488"/>
        <c:axId val="117861880"/>
      </c:lineChart>
      <c:catAx>
        <c:axId val="117861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sr-Latn-RS"/>
          </a:p>
        </c:txPr>
        <c:crossAx val="117861880"/>
        <c:crosses val="autoZero"/>
        <c:auto val="1"/>
        <c:lblAlgn val="ctr"/>
        <c:lblOffset val="100"/>
        <c:noMultiLvlLbl val="0"/>
      </c:catAx>
      <c:valAx>
        <c:axId val="117861880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1178614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 b="1">
                <a:solidFill>
                  <a:schemeClr val="tx1"/>
                </a:solidFill>
              </a:defRPr>
            </a:pPr>
            <a:r>
              <a:rPr lang="hr-HR" sz="3200" b="1">
                <a:solidFill>
                  <a:schemeClr val="tx1"/>
                </a:solidFill>
              </a:rPr>
              <a:t>BIOLOGIJA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dLbls>
            <c:dLbl>
              <c:idx val="2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1800">
                      <a:solidFill>
                        <a:schemeClr val="tx1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1800">
                      <a:solidFill>
                        <a:schemeClr val="tx1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'PREDMETNI PROSJEK PN'!$E$31:$E$40</c:f>
              <c:strCache>
                <c:ptCount val="10"/>
                <c:pt idx="0">
                  <c:v>2014./15.</c:v>
                </c:pt>
                <c:pt idx="1">
                  <c:v>2013./14.</c:v>
                </c:pt>
                <c:pt idx="2">
                  <c:v>2012./13.</c:v>
                </c:pt>
                <c:pt idx="3">
                  <c:v>2011./12.</c:v>
                </c:pt>
                <c:pt idx="4">
                  <c:v>2010./11</c:v>
                </c:pt>
                <c:pt idx="5">
                  <c:v>2009./10.</c:v>
                </c:pt>
                <c:pt idx="6">
                  <c:v>2008./9.</c:v>
                </c:pt>
                <c:pt idx="7">
                  <c:v>2007./8</c:v>
                </c:pt>
                <c:pt idx="8">
                  <c:v>2006./7.</c:v>
                </c:pt>
                <c:pt idx="9">
                  <c:v>2005./6.</c:v>
                </c:pt>
              </c:strCache>
            </c:strRef>
          </c:cat>
          <c:val>
            <c:numRef>
              <c:f>'PREDMETNI PROSJEK PN'!$F$31:$F$40</c:f>
              <c:numCache>
                <c:formatCode>0.00</c:formatCode>
                <c:ptCount val="10"/>
                <c:pt idx="0">
                  <c:v>4.1325000000000003</c:v>
                </c:pt>
                <c:pt idx="1">
                  <c:v>3.4733333333333332</c:v>
                </c:pt>
                <c:pt idx="2">
                  <c:v>3.27</c:v>
                </c:pt>
                <c:pt idx="3">
                  <c:v>3.65</c:v>
                </c:pt>
                <c:pt idx="4">
                  <c:v>3.4</c:v>
                </c:pt>
                <c:pt idx="5">
                  <c:v>3.77</c:v>
                </c:pt>
                <c:pt idx="6">
                  <c:v>4.5200000000000005</c:v>
                </c:pt>
                <c:pt idx="7">
                  <c:v>4.04</c:v>
                </c:pt>
                <c:pt idx="8">
                  <c:v>3.94</c:v>
                </c:pt>
                <c:pt idx="9">
                  <c:v>3.48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8141296"/>
        <c:axId val="118141688"/>
      </c:lineChart>
      <c:catAx>
        <c:axId val="1181412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 b="0">
                <a:solidFill>
                  <a:schemeClr val="tx1"/>
                </a:solidFill>
              </a:defRPr>
            </a:pPr>
            <a:endParaRPr lang="sr-Latn-RS"/>
          </a:p>
        </c:txPr>
        <c:crossAx val="118141688"/>
        <c:crosses val="autoZero"/>
        <c:auto val="1"/>
        <c:lblAlgn val="ctr"/>
        <c:lblOffset val="100"/>
        <c:noMultiLvlLbl val="0"/>
      </c:catAx>
      <c:valAx>
        <c:axId val="118141688"/>
        <c:scaling>
          <c:orientation val="minMax"/>
          <c:min val="2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1181412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hr-HR" sz="2400"/>
              <a:t>VJERONAUK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dLbls>
            <c:dLbl>
              <c:idx val="1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1800"/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1800"/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'PREDMETNI PROSJEK PN'!$H$44:$H$53</c:f>
              <c:strCache>
                <c:ptCount val="10"/>
                <c:pt idx="0">
                  <c:v>2014./15.</c:v>
                </c:pt>
                <c:pt idx="1">
                  <c:v>2013./14.</c:v>
                </c:pt>
                <c:pt idx="2">
                  <c:v>2012./13.</c:v>
                </c:pt>
                <c:pt idx="3">
                  <c:v>2011./12.</c:v>
                </c:pt>
                <c:pt idx="4">
                  <c:v>2010./11</c:v>
                </c:pt>
                <c:pt idx="5">
                  <c:v>2009./10.</c:v>
                </c:pt>
                <c:pt idx="6">
                  <c:v>2008./9.</c:v>
                </c:pt>
                <c:pt idx="7">
                  <c:v>2007./8</c:v>
                </c:pt>
                <c:pt idx="8">
                  <c:v>2006./7.</c:v>
                </c:pt>
                <c:pt idx="9">
                  <c:v>2005./6.</c:v>
                </c:pt>
              </c:strCache>
            </c:strRef>
          </c:cat>
          <c:val>
            <c:numRef>
              <c:f>'PREDMETNI PROSJEK PN'!$I$44:$I$53</c:f>
              <c:numCache>
                <c:formatCode>0.00</c:formatCode>
                <c:ptCount val="10"/>
                <c:pt idx="0">
                  <c:v>4.6475</c:v>
                </c:pt>
                <c:pt idx="1">
                  <c:v>4.6966666666666663</c:v>
                </c:pt>
                <c:pt idx="2">
                  <c:v>4.4625000000000004</c:v>
                </c:pt>
                <c:pt idx="3">
                  <c:v>4.41</c:v>
                </c:pt>
                <c:pt idx="4">
                  <c:v>4.58</c:v>
                </c:pt>
                <c:pt idx="5">
                  <c:v>4.6900000000000004</c:v>
                </c:pt>
                <c:pt idx="6">
                  <c:v>4.6050000000000004</c:v>
                </c:pt>
                <c:pt idx="7">
                  <c:v>4.5</c:v>
                </c:pt>
                <c:pt idx="8">
                  <c:v>4.4800000000000004</c:v>
                </c:pt>
                <c:pt idx="9">
                  <c:v>4.43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8142472"/>
        <c:axId val="118142864"/>
      </c:lineChart>
      <c:catAx>
        <c:axId val="118142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sr-Latn-RS"/>
          </a:p>
        </c:txPr>
        <c:crossAx val="118142864"/>
        <c:crosses val="autoZero"/>
        <c:auto val="1"/>
        <c:lblAlgn val="ctr"/>
        <c:lblOffset val="100"/>
        <c:noMultiLvlLbl val="0"/>
      </c:catAx>
      <c:valAx>
        <c:axId val="118142864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118142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hr-HR" sz="2400"/>
              <a:t>POVIJEST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2334536307961503E-2"/>
          <c:y val="0.11360929355661528"/>
          <c:w val="0.93822101924759405"/>
          <c:h val="0.66793002107130972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dLbls>
            <c:dLbl>
              <c:idx val="0"/>
              <c:layout>
                <c:manualLayout>
                  <c:x val="2.7777777777777779E-3"/>
                  <c:y val="-9.38967136150234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1944444444444442E-2"/>
                  <c:y val="3.5211267605633804E-2"/>
                </c:manualLayout>
              </c:layout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2000"/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5000000000000001E-2"/>
                  <c:y val="1.4084507042253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2777777777777778E-2"/>
                  <c:y val="1.4084507042253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7499999999999999E-2"/>
                  <c:y val="3.0516431924882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0277777777777878E-2"/>
                  <c:y val="-2.5821596244131457E-2"/>
                </c:manualLayout>
              </c:layout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2000"/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3055555555555659E-2"/>
                  <c:y val="-4.4600938967136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4444444444444543E-2"/>
                  <c:y val="-5.1643192488262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888888888888889E-2"/>
                  <c:y val="-3.0516431924882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9444444444444445E-2"/>
                  <c:y val="-7.0422535211267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'PREDMETNI PROSJEK PN'!$N$31:$N$40</c:f>
              <c:strCache>
                <c:ptCount val="10"/>
                <c:pt idx="0">
                  <c:v>2014./15.</c:v>
                </c:pt>
                <c:pt idx="1">
                  <c:v>2013./14.</c:v>
                </c:pt>
                <c:pt idx="2">
                  <c:v>2012./13.</c:v>
                </c:pt>
                <c:pt idx="3">
                  <c:v>2011./12.</c:v>
                </c:pt>
                <c:pt idx="4">
                  <c:v>2010./11</c:v>
                </c:pt>
                <c:pt idx="5">
                  <c:v>2009./10.</c:v>
                </c:pt>
                <c:pt idx="6">
                  <c:v>2008./9.</c:v>
                </c:pt>
                <c:pt idx="7">
                  <c:v>2007./8</c:v>
                </c:pt>
                <c:pt idx="8">
                  <c:v>2006./7.</c:v>
                </c:pt>
                <c:pt idx="9">
                  <c:v>2005./6.</c:v>
                </c:pt>
              </c:strCache>
            </c:strRef>
          </c:cat>
          <c:val>
            <c:numRef>
              <c:f>'PREDMETNI PROSJEK PN'!$O$31:$O$40</c:f>
              <c:numCache>
                <c:formatCode>0.00</c:formatCode>
                <c:ptCount val="10"/>
                <c:pt idx="0">
                  <c:v>3.0812500000000003</c:v>
                </c:pt>
                <c:pt idx="1">
                  <c:v>3.041666666666667</c:v>
                </c:pt>
                <c:pt idx="2">
                  <c:v>3.2312500000000002</c:v>
                </c:pt>
                <c:pt idx="3">
                  <c:v>3.28</c:v>
                </c:pt>
                <c:pt idx="4">
                  <c:v>3.4449999999999994</c:v>
                </c:pt>
                <c:pt idx="5">
                  <c:v>4.07</c:v>
                </c:pt>
                <c:pt idx="6">
                  <c:v>3.1083333333333338</c:v>
                </c:pt>
                <c:pt idx="7">
                  <c:v>3.5</c:v>
                </c:pt>
                <c:pt idx="8">
                  <c:v>3.21</c:v>
                </c:pt>
                <c:pt idx="9">
                  <c:v>3.27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8143648"/>
        <c:axId val="118144040"/>
      </c:lineChart>
      <c:catAx>
        <c:axId val="118143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sr-Latn-RS"/>
          </a:p>
        </c:txPr>
        <c:crossAx val="118144040"/>
        <c:crosses val="autoZero"/>
        <c:auto val="1"/>
        <c:lblAlgn val="ctr"/>
        <c:lblOffset val="100"/>
        <c:noMultiLvlLbl val="0"/>
      </c:catAx>
      <c:valAx>
        <c:axId val="118144040"/>
        <c:scaling>
          <c:orientation val="minMax"/>
          <c:min val="2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118143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hr-HR" sz="2800"/>
              <a:t>GEOGRAFIJA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1810367454068242E-2"/>
          <c:y val="0.1271830985915493"/>
          <c:w val="0.94152296587926509"/>
          <c:h val="0.65670363387675135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dLbls>
            <c:dLbl>
              <c:idx val="0"/>
              <c:layout>
                <c:manualLayout>
                  <c:x val="-3.7500000000000006E-2"/>
                  <c:y val="1.8779342723004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493110236220488E-2"/>
                      <c:h val="6.4354552511921931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4.8611111111111112E-2"/>
                  <c:y val="2.5821596244131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3055555555555555E-2"/>
                  <c:y val="3.2863849765258218E-2"/>
                </c:manualLayout>
              </c:layout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2000">
                      <a:solidFill>
                        <a:schemeClr val="tx1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6111111111111163E-2"/>
                  <c:y val="3.2863849765258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3888888888888939E-2"/>
                  <c:y val="-9.38967136150234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05"/>
                  <c:y val="2.8169014084506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2777777777777778E-2"/>
                  <c:y val="3.2863849765258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7222222222222325E-2"/>
                  <c:y val="-2.5821596244131457E-2"/>
                </c:manualLayout>
              </c:layout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2000">
                      <a:solidFill>
                        <a:schemeClr val="tx1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0277777777777676E-2"/>
                  <c:y val="3.2863849765258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5.00000000000001E-2"/>
                  <c:y val="2.5821596244131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tx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'PREDMETNI PROSJEK PN'!$Q$31:$Q$40</c:f>
              <c:strCache>
                <c:ptCount val="10"/>
                <c:pt idx="0">
                  <c:v>2014./15.</c:v>
                </c:pt>
                <c:pt idx="1">
                  <c:v>2013./14.</c:v>
                </c:pt>
                <c:pt idx="2">
                  <c:v>2012./13.</c:v>
                </c:pt>
                <c:pt idx="3">
                  <c:v>2011./12.</c:v>
                </c:pt>
                <c:pt idx="4">
                  <c:v>2010./11</c:v>
                </c:pt>
                <c:pt idx="5">
                  <c:v>2009./10.</c:v>
                </c:pt>
                <c:pt idx="6">
                  <c:v>2008./9.</c:v>
                </c:pt>
                <c:pt idx="7">
                  <c:v>2007./8</c:v>
                </c:pt>
                <c:pt idx="8">
                  <c:v>2006./7.</c:v>
                </c:pt>
                <c:pt idx="9">
                  <c:v>2005./6.</c:v>
                </c:pt>
              </c:strCache>
            </c:strRef>
          </c:cat>
          <c:val>
            <c:numRef>
              <c:f>'PREDMETNI PROSJEK PN'!$R$31:$R$40</c:f>
              <c:numCache>
                <c:formatCode>0.00</c:formatCode>
                <c:ptCount val="10"/>
                <c:pt idx="0">
                  <c:v>3.1487500000000006</c:v>
                </c:pt>
                <c:pt idx="1">
                  <c:v>3.13</c:v>
                </c:pt>
                <c:pt idx="2">
                  <c:v>2.9174999999999995</c:v>
                </c:pt>
                <c:pt idx="3">
                  <c:v>3.42</c:v>
                </c:pt>
                <c:pt idx="4">
                  <c:v>3.4916666666666667</c:v>
                </c:pt>
                <c:pt idx="5">
                  <c:v>3.25</c:v>
                </c:pt>
                <c:pt idx="6">
                  <c:v>3.2666666666666671</c:v>
                </c:pt>
                <c:pt idx="7">
                  <c:v>3.64</c:v>
                </c:pt>
                <c:pt idx="8">
                  <c:v>3.38</c:v>
                </c:pt>
                <c:pt idx="9">
                  <c:v>3.2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8144824"/>
        <c:axId val="118797744"/>
      </c:lineChart>
      <c:catAx>
        <c:axId val="118144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sr-Latn-RS"/>
          </a:p>
        </c:txPr>
        <c:crossAx val="118797744"/>
        <c:crosses val="autoZero"/>
        <c:auto val="1"/>
        <c:lblAlgn val="ctr"/>
        <c:lblOffset val="100"/>
        <c:noMultiLvlLbl val="0"/>
      </c:catAx>
      <c:valAx>
        <c:axId val="118797744"/>
        <c:scaling>
          <c:orientation val="minMax"/>
          <c:min val="2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181448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hr-HR" sz="2800"/>
              <a:t>INFORMATIKA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8484251968503934E-2"/>
          <c:y val="0.13699074074074075"/>
          <c:w val="0.94152296587926509"/>
          <c:h val="0.66147163896179639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dLbls>
            <c:dLbl>
              <c:idx val="0"/>
              <c:layout>
                <c:manualLayout>
                  <c:x val="-3.0555555555555568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1666666666666664E-2"/>
                  <c:y val="2.5462962962962962E-2"/>
                </c:manualLayout>
              </c:layout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2000">
                      <a:solidFill>
                        <a:schemeClr val="tx1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4444444444444446E-2"/>
                  <c:y val="2.0833333333333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7500000000000054E-2"/>
                  <c:y val="3.0092592592592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0277777777777829E-2"/>
                  <c:y val="1.6203703703703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4722222222222224E-2"/>
                  <c:y val="-3.0092592592592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9166666666666667E-2"/>
                  <c:y val="1.1574074074074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4722222222222224E-2"/>
                  <c:y val="3.9351851851851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583333333333333E-2"/>
                  <c:y val="-2.7777777777777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0370135052831988E-16"/>
                  <c:y val="2.3148148148148147E-3"/>
                </c:manualLayout>
              </c:layout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2000">
                      <a:solidFill>
                        <a:schemeClr val="tx1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tx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'PREDMETNI PROSJEK PN'!$K$44:$K$53</c:f>
              <c:strCache>
                <c:ptCount val="10"/>
                <c:pt idx="0">
                  <c:v>2014./15.</c:v>
                </c:pt>
                <c:pt idx="1">
                  <c:v>2013./14.</c:v>
                </c:pt>
                <c:pt idx="2">
                  <c:v>2012./13.</c:v>
                </c:pt>
                <c:pt idx="3">
                  <c:v>2011./12.</c:v>
                </c:pt>
                <c:pt idx="4">
                  <c:v>2010./11</c:v>
                </c:pt>
                <c:pt idx="5">
                  <c:v>2009./10.</c:v>
                </c:pt>
                <c:pt idx="6">
                  <c:v>2008./9.</c:v>
                </c:pt>
                <c:pt idx="7">
                  <c:v>2007./8</c:v>
                </c:pt>
                <c:pt idx="8">
                  <c:v>2006./7.</c:v>
                </c:pt>
                <c:pt idx="9">
                  <c:v>2005./6.</c:v>
                </c:pt>
              </c:strCache>
            </c:strRef>
          </c:cat>
          <c:val>
            <c:numRef>
              <c:f>'PREDMETNI PROSJEK PN'!$L$44:$L$53</c:f>
              <c:numCache>
                <c:formatCode>0.00</c:formatCode>
                <c:ptCount val="10"/>
                <c:pt idx="0">
                  <c:v>4.5175000000000001</c:v>
                </c:pt>
                <c:pt idx="1">
                  <c:v>4.3</c:v>
                </c:pt>
                <c:pt idx="2">
                  <c:v>4.3137500000000006</c:v>
                </c:pt>
                <c:pt idx="3">
                  <c:v>4.3499999999999996</c:v>
                </c:pt>
                <c:pt idx="4">
                  <c:v>4.3483333333333336</c:v>
                </c:pt>
                <c:pt idx="5">
                  <c:v>4.59</c:v>
                </c:pt>
                <c:pt idx="6">
                  <c:v>4.3199999999999994</c:v>
                </c:pt>
                <c:pt idx="7">
                  <c:v>4.4000000000000004</c:v>
                </c:pt>
                <c:pt idx="8">
                  <c:v>4.55</c:v>
                </c:pt>
                <c:pt idx="9">
                  <c:v>4.87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8798528"/>
        <c:axId val="118798920"/>
      </c:lineChart>
      <c:catAx>
        <c:axId val="118798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sr-Latn-RS"/>
          </a:p>
        </c:txPr>
        <c:crossAx val="118798920"/>
        <c:crosses val="autoZero"/>
        <c:auto val="1"/>
        <c:lblAlgn val="ctr"/>
        <c:lblOffset val="100"/>
        <c:noMultiLvlLbl val="0"/>
      </c:catAx>
      <c:valAx>
        <c:axId val="118798920"/>
        <c:scaling>
          <c:orientation val="minMax"/>
        </c:scaling>
        <c:delete val="1"/>
        <c:axPos val="l"/>
        <c:majorGridlines/>
        <c:numFmt formatCode="0.00" sourceLinked="1"/>
        <c:majorTickMark val="none"/>
        <c:minorTickMark val="none"/>
        <c:tickLblPos val="none"/>
        <c:crossAx val="1187985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rgbClr val="FF0000"/>
                </a:solidFill>
              </a:defRPr>
            </a:pPr>
            <a:r>
              <a:rPr lang="hr-HR" sz="2800" dirty="0">
                <a:solidFill>
                  <a:schemeClr val="tx1"/>
                </a:solidFill>
              </a:rPr>
              <a:t>RANG USPJEŠNOSTI PREDMETA </a:t>
            </a:r>
            <a:r>
              <a:rPr lang="hr-HR" sz="2800" dirty="0" smtClean="0">
                <a:solidFill>
                  <a:schemeClr val="tx1"/>
                </a:solidFill>
              </a:rPr>
              <a:t> </a:t>
            </a:r>
          </a:p>
          <a:p>
            <a:pPr>
              <a:defRPr sz="2400">
                <a:solidFill>
                  <a:srgbClr val="FF0000"/>
                </a:solidFill>
              </a:defRPr>
            </a:pPr>
            <a:r>
              <a:rPr lang="hr-HR" sz="2800" dirty="0" smtClean="0">
                <a:solidFill>
                  <a:schemeClr val="tx1"/>
                </a:solidFill>
              </a:rPr>
              <a:t>tijekom 10 god. - </a:t>
            </a:r>
            <a:r>
              <a:rPr lang="hr-HR" sz="2800" dirty="0">
                <a:solidFill>
                  <a:schemeClr val="tx1"/>
                </a:solidFill>
              </a:rPr>
              <a:t>PN</a:t>
            </a:r>
          </a:p>
        </c:rich>
      </c:tx>
      <c:layout>
        <c:manualLayout>
          <c:xMode val="edge"/>
          <c:yMode val="edge"/>
          <c:x val="0.27442705599300088"/>
          <c:y val="0"/>
        </c:manualLayout>
      </c:layout>
      <c:overlay val="0"/>
      <c:spPr>
        <a:solidFill>
          <a:schemeClr val="tx2">
            <a:lumMod val="40000"/>
            <a:lumOff val="60000"/>
          </a:schemeClr>
        </a:solidFill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'PREDMETNI PROSJEK PN'!$B$63:$Q$63</c:f>
              <c:strCache>
                <c:ptCount val="16"/>
                <c:pt idx="0">
                  <c:v>TZK</c:v>
                </c:pt>
                <c:pt idx="1">
                  <c:v>LK</c:v>
                </c:pt>
                <c:pt idx="2">
                  <c:v>VJE</c:v>
                </c:pt>
                <c:pt idx="3">
                  <c:v>INF</c:v>
                </c:pt>
                <c:pt idx="4">
                  <c:v>TEH</c:v>
                </c:pt>
                <c:pt idx="5">
                  <c:v>ENG</c:v>
                </c:pt>
                <c:pt idx="6">
                  <c:v>HJ</c:v>
                </c:pt>
                <c:pt idx="7">
                  <c:v>GL</c:v>
                </c:pt>
                <c:pt idx="8">
                  <c:v>BIO</c:v>
                </c:pt>
                <c:pt idx="9">
                  <c:v>PRI</c:v>
                </c:pt>
                <c:pt idx="10">
                  <c:v>NJEM</c:v>
                </c:pt>
                <c:pt idx="11">
                  <c:v>POV</c:v>
                </c:pt>
                <c:pt idx="12">
                  <c:v>GEO</c:v>
                </c:pt>
                <c:pt idx="13">
                  <c:v>KEM</c:v>
                </c:pt>
                <c:pt idx="14">
                  <c:v>FIZ</c:v>
                </c:pt>
                <c:pt idx="15">
                  <c:v>MAT</c:v>
                </c:pt>
              </c:strCache>
            </c:strRef>
          </c:cat>
          <c:val>
            <c:numRef>
              <c:f>'PREDMETNI PROSJEK PN'!$B$64:$Q$64</c:f>
              <c:numCache>
                <c:formatCode>General</c:formatCode>
                <c:ptCount val="16"/>
                <c:pt idx="0">
                  <c:v>4.75</c:v>
                </c:pt>
                <c:pt idx="1">
                  <c:v>4.58</c:v>
                </c:pt>
                <c:pt idx="2">
                  <c:v>4.55</c:v>
                </c:pt>
                <c:pt idx="3">
                  <c:v>4.46</c:v>
                </c:pt>
                <c:pt idx="4">
                  <c:v>4.33</c:v>
                </c:pt>
                <c:pt idx="5">
                  <c:v>4.03</c:v>
                </c:pt>
                <c:pt idx="6">
                  <c:v>3.99</c:v>
                </c:pt>
                <c:pt idx="7">
                  <c:v>3.96</c:v>
                </c:pt>
                <c:pt idx="8">
                  <c:v>3.77</c:v>
                </c:pt>
                <c:pt idx="9">
                  <c:v>3.67</c:v>
                </c:pt>
                <c:pt idx="10">
                  <c:v>3.56</c:v>
                </c:pt>
                <c:pt idx="11">
                  <c:v>3.32</c:v>
                </c:pt>
                <c:pt idx="12">
                  <c:v>3.28</c:v>
                </c:pt>
                <c:pt idx="13">
                  <c:v>3.26</c:v>
                </c:pt>
                <c:pt idx="14">
                  <c:v>3.18</c:v>
                </c:pt>
                <c:pt idx="15">
                  <c:v>2.95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8799704"/>
        <c:axId val="118800096"/>
        <c:axId val="0"/>
      </c:bar3DChart>
      <c:catAx>
        <c:axId val="118799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tx1"/>
                </a:solidFill>
              </a:defRPr>
            </a:pPr>
            <a:endParaRPr lang="sr-Latn-RS"/>
          </a:p>
        </c:txPr>
        <c:crossAx val="118800096"/>
        <c:crosses val="autoZero"/>
        <c:auto val="1"/>
        <c:lblAlgn val="ctr"/>
        <c:lblOffset val="100"/>
        <c:noMultiLvlLbl val="0"/>
      </c:catAx>
      <c:valAx>
        <c:axId val="118800096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one"/>
        <c:crossAx val="1187997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2000"/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2000"/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'BROJ UČENIKA'!$H$4:$H$13</c:f>
              <c:strCache>
                <c:ptCount val="10"/>
                <c:pt idx="0">
                  <c:v>2014./15.</c:v>
                </c:pt>
                <c:pt idx="1">
                  <c:v>2013./14.</c:v>
                </c:pt>
                <c:pt idx="2">
                  <c:v>2012./13.</c:v>
                </c:pt>
                <c:pt idx="3">
                  <c:v>2011./12.</c:v>
                </c:pt>
                <c:pt idx="4">
                  <c:v>2010./11</c:v>
                </c:pt>
                <c:pt idx="5">
                  <c:v>2009./10.</c:v>
                </c:pt>
                <c:pt idx="6">
                  <c:v>2008./9.</c:v>
                </c:pt>
                <c:pt idx="7">
                  <c:v>2007./8</c:v>
                </c:pt>
                <c:pt idx="8">
                  <c:v>2006./7.</c:v>
                </c:pt>
                <c:pt idx="9">
                  <c:v>2005./6.</c:v>
                </c:pt>
              </c:strCache>
            </c:strRef>
          </c:cat>
          <c:val>
            <c:numRef>
              <c:f>'BROJ UČENIKA'!$I$4:$I$13</c:f>
              <c:numCache>
                <c:formatCode>General</c:formatCode>
                <c:ptCount val="10"/>
                <c:pt idx="0">
                  <c:v>210</c:v>
                </c:pt>
                <c:pt idx="1">
                  <c:v>211</c:v>
                </c:pt>
                <c:pt idx="2">
                  <c:v>234</c:v>
                </c:pt>
                <c:pt idx="3">
                  <c:v>236</c:v>
                </c:pt>
                <c:pt idx="4">
                  <c:v>229</c:v>
                </c:pt>
                <c:pt idx="5">
                  <c:v>225</c:v>
                </c:pt>
                <c:pt idx="6">
                  <c:v>233</c:v>
                </c:pt>
                <c:pt idx="7">
                  <c:v>227</c:v>
                </c:pt>
                <c:pt idx="8">
                  <c:v>225</c:v>
                </c:pt>
                <c:pt idx="9">
                  <c:v>241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8800880"/>
        <c:axId val="118801272"/>
      </c:barChart>
      <c:catAx>
        <c:axId val="118800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8801272"/>
        <c:crosses val="autoZero"/>
        <c:auto val="1"/>
        <c:lblAlgn val="ctr"/>
        <c:lblOffset val="100"/>
        <c:noMultiLvlLbl val="0"/>
      </c:catAx>
      <c:valAx>
        <c:axId val="1188012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880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689</a:t>
                    </a:r>
                    <a:r>
                      <a:rPr lang="en-US" smtClean="0"/>
                      <a:t>;   </a:t>
                    </a:r>
                    <a:r>
                      <a:rPr lang="en-US"/>
                      <a:t>61%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242; </a:t>
                    </a:r>
                    <a:r>
                      <a:rPr lang="en-US" smtClean="0"/>
                      <a:t>  22</a:t>
                    </a:r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191; </a:t>
                    </a:r>
                    <a:r>
                      <a:rPr lang="en-US" smtClean="0"/>
                      <a:t>  17</a:t>
                    </a:r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'BROJ UČENIKA'!$T$10:$T$12</c:f>
              <c:strCache>
                <c:ptCount val="3"/>
                <c:pt idx="0">
                  <c:v>S</c:v>
                </c:pt>
                <c:pt idx="1">
                  <c:v>G</c:v>
                </c:pt>
                <c:pt idx="2">
                  <c:v>Ž</c:v>
                </c:pt>
              </c:strCache>
            </c:strRef>
          </c:cat>
          <c:val>
            <c:numRef>
              <c:f>'BROJ UČENIKA'!$U$10:$U$12</c:f>
              <c:numCache>
                <c:formatCode>General</c:formatCode>
                <c:ptCount val="3"/>
                <c:pt idx="0">
                  <c:v>689</c:v>
                </c:pt>
                <c:pt idx="1">
                  <c:v>242</c:v>
                </c:pt>
                <c:pt idx="2">
                  <c:v>191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102712160979872"/>
          <c:y val="0.35821241094863143"/>
          <c:w val="9.4806211723534553E-2"/>
          <c:h val="0.3536107986501687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38148</a:t>
                    </a:r>
                    <a:r>
                      <a:rPr lang="en-US" smtClean="0"/>
                      <a:t>;   </a:t>
                    </a:r>
                    <a:r>
                      <a:rPr lang="en-US"/>
                      <a:t>37%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65723</a:t>
                    </a:r>
                    <a:r>
                      <a:rPr lang="en-US" smtClean="0"/>
                      <a:t>;   </a:t>
                    </a:r>
                    <a:r>
                      <a:rPr lang="en-US"/>
                      <a:t>63%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IZOSTANCI!$G$3:$G$4</c:f>
              <c:strCache>
                <c:ptCount val="2"/>
                <c:pt idx="0">
                  <c:v>RN</c:v>
                </c:pt>
                <c:pt idx="1">
                  <c:v>PN</c:v>
                </c:pt>
              </c:strCache>
            </c:strRef>
          </c:cat>
          <c:val>
            <c:numRef>
              <c:f>IZOSTANCI!$H$3:$H$4</c:f>
              <c:numCache>
                <c:formatCode>General</c:formatCode>
                <c:ptCount val="2"/>
                <c:pt idx="0">
                  <c:v>38148</c:v>
                </c:pt>
                <c:pt idx="1">
                  <c:v>65723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88214302159598"/>
          <c:y val="0"/>
          <c:w val="0.81093285214348276"/>
          <c:h val="0.9486653543307086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7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2000"/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2000"/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'BROJ UČENIKA'!$A$4:$A$13</c:f>
              <c:strCache>
                <c:ptCount val="10"/>
                <c:pt idx="0">
                  <c:v>2014./15.</c:v>
                </c:pt>
                <c:pt idx="1">
                  <c:v>2013./14.</c:v>
                </c:pt>
                <c:pt idx="2">
                  <c:v>2012./13.</c:v>
                </c:pt>
                <c:pt idx="3">
                  <c:v>2011./12.</c:v>
                </c:pt>
                <c:pt idx="4">
                  <c:v>2010./11</c:v>
                </c:pt>
                <c:pt idx="5">
                  <c:v>2009./10.</c:v>
                </c:pt>
                <c:pt idx="6">
                  <c:v>2008./9.</c:v>
                </c:pt>
                <c:pt idx="7">
                  <c:v>2007./8</c:v>
                </c:pt>
                <c:pt idx="8">
                  <c:v>2006./7.</c:v>
                </c:pt>
                <c:pt idx="9">
                  <c:v>2005./6.</c:v>
                </c:pt>
              </c:strCache>
            </c:strRef>
          </c:cat>
          <c:val>
            <c:numRef>
              <c:f>'BROJ UČENIKA'!$B$4:$B$13</c:f>
              <c:numCache>
                <c:formatCode>General</c:formatCode>
                <c:ptCount val="10"/>
                <c:pt idx="0">
                  <c:v>114</c:v>
                </c:pt>
                <c:pt idx="1">
                  <c:v>110</c:v>
                </c:pt>
                <c:pt idx="2">
                  <c:v>125</c:v>
                </c:pt>
                <c:pt idx="3">
                  <c:v>122</c:v>
                </c:pt>
                <c:pt idx="4">
                  <c:v>113</c:v>
                </c:pt>
                <c:pt idx="5">
                  <c:v>112</c:v>
                </c:pt>
                <c:pt idx="6">
                  <c:v>108</c:v>
                </c:pt>
                <c:pt idx="7">
                  <c:v>104</c:v>
                </c:pt>
                <c:pt idx="8">
                  <c:v>113</c:v>
                </c:pt>
                <c:pt idx="9">
                  <c:v>128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5320064"/>
        <c:axId val="115320448"/>
      </c:barChart>
      <c:catAx>
        <c:axId val="115320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5320448"/>
        <c:crosses val="autoZero"/>
        <c:auto val="1"/>
        <c:lblAlgn val="ctr"/>
        <c:lblOffset val="100"/>
        <c:noMultiLvlLbl val="0"/>
      </c:catAx>
      <c:valAx>
        <c:axId val="11532044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532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  <c:userShapes r:id="rId2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32097550306213"/>
          <c:y val="0"/>
          <c:w val="0.85417902449693783"/>
          <c:h val="0.9483568075117371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'BROJ ODJELA'!$H$3:$H$12</c:f>
              <c:strCache>
                <c:ptCount val="10"/>
                <c:pt idx="0">
                  <c:v>2014./15.</c:v>
                </c:pt>
                <c:pt idx="1">
                  <c:v>2013./14.</c:v>
                </c:pt>
                <c:pt idx="2">
                  <c:v>2012./13.</c:v>
                </c:pt>
                <c:pt idx="3">
                  <c:v>2011./12.</c:v>
                </c:pt>
                <c:pt idx="4">
                  <c:v>2010./11</c:v>
                </c:pt>
                <c:pt idx="5">
                  <c:v>2009./10.</c:v>
                </c:pt>
                <c:pt idx="6">
                  <c:v>2008./9.</c:v>
                </c:pt>
                <c:pt idx="7">
                  <c:v>2007./8</c:v>
                </c:pt>
                <c:pt idx="8">
                  <c:v>2006./7.</c:v>
                </c:pt>
                <c:pt idx="9">
                  <c:v>2005./6.</c:v>
                </c:pt>
              </c:strCache>
            </c:strRef>
          </c:cat>
          <c:val>
            <c:numRef>
              <c:f>'BROJ ODJELA'!$I$3:$I$12</c:f>
              <c:numCache>
                <c:formatCode>General</c:formatCode>
                <c:ptCount val="10"/>
                <c:pt idx="0">
                  <c:v>15</c:v>
                </c:pt>
                <c:pt idx="1">
                  <c:v>15</c:v>
                </c:pt>
                <c:pt idx="2">
                  <c:v>16</c:v>
                </c:pt>
                <c:pt idx="3">
                  <c:v>16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13</c:v>
                </c:pt>
                <c:pt idx="8">
                  <c:v>14</c:v>
                </c:pt>
                <c:pt idx="9">
                  <c:v>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8463032"/>
        <c:axId val="118463424"/>
      </c:barChart>
      <c:catAx>
        <c:axId val="118463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8463424"/>
        <c:crosses val="autoZero"/>
        <c:auto val="1"/>
        <c:lblAlgn val="ctr"/>
        <c:lblOffset val="100"/>
        <c:noMultiLvlLbl val="0"/>
      </c:catAx>
      <c:valAx>
        <c:axId val="11846342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8463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08803587051619"/>
          <c:y val="0"/>
          <c:w val="0.86768974190726156"/>
          <c:h val="0.8881716608340624"/>
        </c:manualLayout>
      </c:layout>
      <c:barChart>
        <c:barDir val="bar"/>
        <c:grouping val="clustered"/>
        <c:varyColors val="0"/>
        <c:ser>
          <c:idx val="0"/>
          <c:order val="0"/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3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'PROSJECI ŠKOLE'!$L$3:$L$12</c:f>
              <c:strCache>
                <c:ptCount val="10"/>
                <c:pt idx="0">
                  <c:v>2014./15.</c:v>
                </c:pt>
                <c:pt idx="1">
                  <c:v>2013./14.</c:v>
                </c:pt>
                <c:pt idx="2">
                  <c:v>2012./13.</c:v>
                </c:pt>
                <c:pt idx="3">
                  <c:v>2011./12.</c:v>
                </c:pt>
                <c:pt idx="4">
                  <c:v>2010./11</c:v>
                </c:pt>
                <c:pt idx="5">
                  <c:v>2009./10.</c:v>
                </c:pt>
                <c:pt idx="6">
                  <c:v>2008./9.</c:v>
                </c:pt>
                <c:pt idx="7">
                  <c:v>2007./8</c:v>
                </c:pt>
                <c:pt idx="8">
                  <c:v>2006./7.</c:v>
                </c:pt>
                <c:pt idx="9">
                  <c:v>2005./6.</c:v>
                </c:pt>
              </c:strCache>
            </c:strRef>
          </c:cat>
          <c:val>
            <c:numRef>
              <c:f>'PROSJECI ŠKOLE'!$M$3:$M$12</c:f>
              <c:numCache>
                <c:formatCode>0.00</c:formatCode>
                <c:ptCount val="10"/>
                <c:pt idx="0">
                  <c:v>4.1449999999999996</c:v>
                </c:pt>
                <c:pt idx="1">
                  <c:v>4.34</c:v>
                </c:pt>
                <c:pt idx="2">
                  <c:v>4.2349999999999994</c:v>
                </c:pt>
                <c:pt idx="3">
                  <c:v>4.0549999999999997</c:v>
                </c:pt>
                <c:pt idx="4">
                  <c:v>4.1349999999999998</c:v>
                </c:pt>
                <c:pt idx="5">
                  <c:v>4.3640624999999993</c:v>
                </c:pt>
                <c:pt idx="6">
                  <c:v>4.1362164351851858</c:v>
                </c:pt>
                <c:pt idx="7">
                  <c:v>4.1794444444444441</c:v>
                </c:pt>
                <c:pt idx="8">
                  <c:v>4.1404444444444444</c:v>
                </c:pt>
                <c:pt idx="9">
                  <c:v>4.1755902777777774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118464208"/>
        <c:axId val="118464600"/>
      </c:barChart>
      <c:catAx>
        <c:axId val="118464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8464600"/>
        <c:crosses val="autoZero"/>
        <c:auto val="1"/>
        <c:lblAlgn val="ctr"/>
        <c:lblOffset val="100"/>
        <c:noMultiLvlLbl val="0"/>
      </c:catAx>
      <c:valAx>
        <c:axId val="118464600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118464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  <c:userShapes r:id="rId2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2800" b="1" dirty="0">
                <a:solidFill>
                  <a:schemeClr val="tx1"/>
                </a:solidFill>
              </a:rPr>
              <a:t>RANG USPJEŠNOSTI PREDMETA </a:t>
            </a:r>
            <a:endParaRPr lang="hr-HR" sz="2800" b="1" dirty="0" smtClean="0">
              <a:solidFill>
                <a:schemeClr val="tx1"/>
              </a:solidFill>
            </a:endParaRPr>
          </a:p>
          <a:p>
            <a:pPr>
              <a:defRPr sz="2400"/>
            </a:pPr>
            <a:r>
              <a:rPr lang="hr-HR" sz="2800" b="1" dirty="0" smtClean="0">
                <a:solidFill>
                  <a:schemeClr val="tx1"/>
                </a:solidFill>
              </a:rPr>
              <a:t>tijekom </a:t>
            </a:r>
            <a:r>
              <a:rPr lang="hr-HR" sz="2800" b="1" dirty="0">
                <a:solidFill>
                  <a:schemeClr val="tx1"/>
                </a:solidFill>
              </a:rPr>
              <a:t>10 </a:t>
            </a:r>
            <a:r>
              <a:rPr lang="hr-HR" sz="2800" b="1" dirty="0" smtClean="0">
                <a:solidFill>
                  <a:schemeClr val="tx1"/>
                </a:solidFill>
              </a:rPr>
              <a:t>god. </a:t>
            </a:r>
            <a:r>
              <a:rPr lang="hr-HR" sz="2800" b="1" dirty="0">
                <a:solidFill>
                  <a:schemeClr val="tx1"/>
                </a:solidFill>
              </a:rPr>
              <a:t>- RN</a:t>
            </a:r>
          </a:p>
        </c:rich>
      </c:tx>
      <c:overlay val="0"/>
      <c:spPr>
        <a:solidFill>
          <a:srgbClr val="1F497D">
            <a:lumMod val="40000"/>
            <a:lumOff val="6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'PREDMETNI PROSJEK RN'!$B$49:$B$56</c:f>
              <c:strCache>
                <c:ptCount val="8"/>
                <c:pt idx="0">
                  <c:v>VJE, TZK</c:v>
                </c:pt>
                <c:pt idx="1">
                  <c:v>LK</c:v>
                </c:pt>
                <c:pt idx="2">
                  <c:v>GL</c:v>
                </c:pt>
                <c:pt idx="3">
                  <c:v>PID</c:v>
                </c:pt>
                <c:pt idx="4">
                  <c:v>NJEM</c:v>
                </c:pt>
                <c:pt idx="5">
                  <c:v>ENG</c:v>
                </c:pt>
                <c:pt idx="6">
                  <c:v>HJ</c:v>
                </c:pt>
                <c:pt idx="7">
                  <c:v>MT</c:v>
                </c:pt>
              </c:strCache>
            </c:strRef>
          </c:cat>
          <c:val>
            <c:numRef>
              <c:f>'PREDMETNI PROSJEK RN'!$C$49:$C$56</c:f>
              <c:numCache>
                <c:formatCode>0.00</c:formatCode>
                <c:ptCount val="8"/>
                <c:pt idx="0">
                  <c:v>4.8</c:v>
                </c:pt>
                <c:pt idx="1">
                  <c:v>4.74</c:v>
                </c:pt>
                <c:pt idx="2">
                  <c:v>4.63</c:v>
                </c:pt>
                <c:pt idx="3">
                  <c:v>4.22</c:v>
                </c:pt>
                <c:pt idx="4">
                  <c:v>4.2</c:v>
                </c:pt>
                <c:pt idx="5">
                  <c:v>4.1900000000000004</c:v>
                </c:pt>
                <c:pt idx="6">
                  <c:v>4.1399999999999997</c:v>
                </c:pt>
                <c:pt idx="7">
                  <c:v>4.07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8465384"/>
        <c:axId val="119341176"/>
      </c:barChart>
      <c:catAx>
        <c:axId val="118465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9341176"/>
        <c:crosses val="autoZero"/>
        <c:auto val="1"/>
        <c:lblAlgn val="ctr"/>
        <c:lblOffset val="100"/>
        <c:noMultiLvlLbl val="0"/>
      </c:catAx>
      <c:valAx>
        <c:axId val="1193411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118465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rgbClr val="FF0000"/>
                </a:solidFill>
              </a:defRPr>
            </a:pPr>
            <a:r>
              <a:rPr lang="hr-HR" sz="2800" dirty="0">
                <a:solidFill>
                  <a:schemeClr val="tx1"/>
                </a:solidFill>
              </a:rPr>
              <a:t>RANG USPJEŠNOSTI PREDMETA </a:t>
            </a:r>
            <a:r>
              <a:rPr lang="hr-HR" sz="2800" dirty="0" smtClean="0">
                <a:solidFill>
                  <a:schemeClr val="tx1"/>
                </a:solidFill>
              </a:rPr>
              <a:t> </a:t>
            </a:r>
          </a:p>
          <a:p>
            <a:pPr>
              <a:defRPr sz="2400">
                <a:solidFill>
                  <a:srgbClr val="FF0000"/>
                </a:solidFill>
              </a:defRPr>
            </a:pPr>
            <a:r>
              <a:rPr lang="hr-HR" sz="2800" dirty="0" smtClean="0">
                <a:solidFill>
                  <a:schemeClr val="tx1"/>
                </a:solidFill>
              </a:rPr>
              <a:t>tijekom 10 god. - </a:t>
            </a:r>
            <a:r>
              <a:rPr lang="hr-HR" sz="2800" dirty="0">
                <a:solidFill>
                  <a:schemeClr val="tx1"/>
                </a:solidFill>
              </a:rPr>
              <a:t>PN</a:t>
            </a:r>
          </a:p>
        </c:rich>
      </c:tx>
      <c:layout>
        <c:manualLayout>
          <c:xMode val="edge"/>
          <c:yMode val="edge"/>
          <c:x val="0.27442705599300088"/>
          <c:y val="0"/>
        </c:manualLayout>
      </c:layout>
      <c:overlay val="0"/>
      <c:spPr>
        <a:solidFill>
          <a:schemeClr val="tx2">
            <a:lumMod val="40000"/>
            <a:lumOff val="60000"/>
          </a:schemeClr>
        </a:solidFill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'PREDMETNI PROSJEK PN'!$B$63:$Q$63</c:f>
              <c:strCache>
                <c:ptCount val="16"/>
                <c:pt idx="0">
                  <c:v>TZK</c:v>
                </c:pt>
                <c:pt idx="1">
                  <c:v>LK</c:v>
                </c:pt>
                <c:pt idx="2">
                  <c:v>VJE</c:v>
                </c:pt>
                <c:pt idx="3">
                  <c:v>INF</c:v>
                </c:pt>
                <c:pt idx="4">
                  <c:v>TEH</c:v>
                </c:pt>
                <c:pt idx="5">
                  <c:v>ENG</c:v>
                </c:pt>
                <c:pt idx="6">
                  <c:v>HJ</c:v>
                </c:pt>
                <c:pt idx="7">
                  <c:v>GL</c:v>
                </c:pt>
                <c:pt idx="8">
                  <c:v>BIO</c:v>
                </c:pt>
                <c:pt idx="9">
                  <c:v>PRI</c:v>
                </c:pt>
                <c:pt idx="10">
                  <c:v>NJEM</c:v>
                </c:pt>
                <c:pt idx="11">
                  <c:v>POV</c:v>
                </c:pt>
                <c:pt idx="12">
                  <c:v>GEO</c:v>
                </c:pt>
                <c:pt idx="13">
                  <c:v>KEM</c:v>
                </c:pt>
                <c:pt idx="14">
                  <c:v>FIZ</c:v>
                </c:pt>
                <c:pt idx="15">
                  <c:v>MAT</c:v>
                </c:pt>
              </c:strCache>
            </c:strRef>
          </c:cat>
          <c:val>
            <c:numRef>
              <c:f>'PREDMETNI PROSJEK PN'!$B$64:$Q$64</c:f>
              <c:numCache>
                <c:formatCode>General</c:formatCode>
                <c:ptCount val="16"/>
                <c:pt idx="0">
                  <c:v>4.75</c:v>
                </c:pt>
                <c:pt idx="1">
                  <c:v>4.58</c:v>
                </c:pt>
                <c:pt idx="2">
                  <c:v>4.55</c:v>
                </c:pt>
                <c:pt idx="3">
                  <c:v>4.46</c:v>
                </c:pt>
                <c:pt idx="4">
                  <c:v>4.33</c:v>
                </c:pt>
                <c:pt idx="5">
                  <c:v>4.03</c:v>
                </c:pt>
                <c:pt idx="6">
                  <c:v>3.99</c:v>
                </c:pt>
                <c:pt idx="7">
                  <c:v>3.96</c:v>
                </c:pt>
                <c:pt idx="8">
                  <c:v>3.77</c:v>
                </c:pt>
                <c:pt idx="9">
                  <c:v>3.67</c:v>
                </c:pt>
                <c:pt idx="10">
                  <c:v>3.56</c:v>
                </c:pt>
                <c:pt idx="11">
                  <c:v>3.32</c:v>
                </c:pt>
                <c:pt idx="12">
                  <c:v>3.28</c:v>
                </c:pt>
                <c:pt idx="13">
                  <c:v>3.26</c:v>
                </c:pt>
                <c:pt idx="14">
                  <c:v>3.18</c:v>
                </c:pt>
                <c:pt idx="15">
                  <c:v>2.95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9341960"/>
        <c:axId val="119342352"/>
        <c:axId val="0"/>
      </c:bar3DChart>
      <c:catAx>
        <c:axId val="119341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tx1"/>
                </a:solidFill>
              </a:defRPr>
            </a:pPr>
            <a:endParaRPr lang="sr-Latn-RS"/>
          </a:p>
        </c:txPr>
        <c:crossAx val="119342352"/>
        <c:crosses val="autoZero"/>
        <c:auto val="1"/>
        <c:lblAlgn val="ctr"/>
        <c:lblOffset val="100"/>
        <c:noMultiLvlLbl val="0"/>
      </c:catAx>
      <c:valAx>
        <c:axId val="119342352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one"/>
        <c:crossAx val="119341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2800" b="1" dirty="0"/>
              <a:t>USPOREDBA PROSJEČNOG USPJEHA PREDMETA U RN I PN </a:t>
            </a:r>
            <a:r>
              <a:rPr lang="hr-HR" sz="2800" b="1" baseline="0" dirty="0" smtClean="0"/>
              <a:t> </a:t>
            </a:r>
            <a:r>
              <a:rPr lang="hr-HR" sz="2800" dirty="0" smtClean="0"/>
              <a:t>kroz</a:t>
            </a:r>
            <a:r>
              <a:rPr lang="hr-HR" sz="2800" baseline="0" dirty="0" smtClean="0"/>
              <a:t> </a:t>
            </a:r>
            <a:r>
              <a:rPr lang="hr-HR" sz="2800" baseline="0" dirty="0"/>
              <a:t>10 god.</a:t>
            </a:r>
          </a:p>
          <a:p>
            <a:pPr>
              <a:defRPr sz="1800"/>
            </a:pPr>
            <a:endParaRPr lang="hr-HR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8.6637029746281721E-2"/>
          <c:y val="0.14514502855760955"/>
          <c:w val="0.91256060025463848"/>
          <c:h val="0.711478245213101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'PREDMETNI PROSJECI - RN I PN US'!$A$11</c:f>
              <c:strCache>
                <c:ptCount val="1"/>
                <c:pt idx="0">
                  <c:v>RN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spPr>
                <a:noFill/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'PREDMETNI PROSJECI - RN I PN US'!$B$10:$I$10</c:f>
              <c:strCache>
                <c:ptCount val="8"/>
                <c:pt idx="0">
                  <c:v>HJ</c:v>
                </c:pt>
                <c:pt idx="1">
                  <c:v>LK</c:v>
                </c:pt>
                <c:pt idx="2">
                  <c:v>GL</c:v>
                </c:pt>
                <c:pt idx="3">
                  <c:v>NJEM</c:v>
                </c:pt>
                <c:pt idx="4">
                  <c:v>ENG</c:v>
                </c:pt>
                <c:pt idx="5">
                  <c:v>MT</c:v>
                </c:pt>
                <c:pt idx="6">
                  <c:v>TZK</c:v>
                </c:pt>
                <c:pt idx="7">
                  <c:v>VJE</c:v>
                </c:pt>
              </c:strCache>
            </c:strRef>
          </c:cat>
          <c:val>
            <c:numRef>
              <c:f>'PREDMETNI PROSJECI - RN I PN US'!$B$11:$I$11</c:f>
              <c:numCache>
                <c:formatCode>0.00</c:formatCode>
                <c:ptCount val="8"/>
                <c:pt idx="0">
                  <c:v>4.1399999999999997</c:v>
                </c:pt>
                <c:pt idx="1">
                  <c:v>4.74</c:v>
                </c:pt>
                <c:pt idx="2">
                  <c:v>4.6331944444444435</c:v>
                </c:pt>
                <c:pt idx="3">
                  <c:v>4.0999999999999996</c:v>
                </c:pt>
                <c:pt idx="4">
                  <c:v>4.1900000000000004</c:v>
                </c:pt>
                <c:pt idx="5">
                  <c:v>4.07</c:v>
                </c:pt>
                <c:pt idx="6">
                  <c:v>4.8037962962962961</c:v>
                </c:pt>
                <c:pt idx="7">
                  <c:v>4.7998148148148143</c:v>
                </c:pt>
              </c:numCache>
            </c:numRef>
          </c:val>
        </c:ser>
        <c:ser>
          <c:idx val="1"/>
          <c:order val="1"/>
          <c:tx>
            <c:strRef>
              <c:f>'PREDMETNI PROSJECI - RN I PN US'!$A$12</c:f>
              <c:strCache>
                <c:ptCount val="1"/>
                <c:pt idx="0">
                  <c:v>PN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354065183028146E-2"/>
                  <c:y val="7.29261413228227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7846883943427152E-3"/>
                  <c:y val="9.72348550970970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5693767886854304E-3"/>
                  <c:y val="7.29261413228227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5693767886854304E-3"/>
                  <c:y val="4.86174275485480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72222222222212E-3"/>
                  <c:y val="1.8819097204933648E-3"/>
                </c:manualLayout>
              </c:layout>
              <c:spPr>
                <a:noFill/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9.5693767886854304E-3"/>
                  <c:y val="4.8617427548548076E-3"/>
                </c:manualLayout>
              </c:layout>
              <c:spPr>
                <a:noFill/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5693767886853125E-3"/>
                  <c:y val="7.29261413228227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'PREDMETNI PROSJECI - RN I PN US'!$B$10:$I$10</c:f>
              <c:strCache>
                <c:ptCount val="8"/>
                <c:pt idx="0">
                  <c:v>HJ</c:v>
                </c:pt>
                <c:pt idx="1">
                  <c:v>LK</c:v>
                </c:pt>
                <c:pt idx="2">
                  <c:v>GL</c:v>
                </c:pt>
                <c:pt idx="3">
                  <c:v>NJEM</c:v>
                </c:pt>
                <c:pt idx="4">
                  <c:v>ENG</c:v>
                </c:pt>
                <c:pt idx="5">
                  <c:v>MT</c:v>
                </c:pt>
                <c:pt idx="6">
                  <c:v>TZK</c:v>
                </c:pt>
                <c:pt idx="7">
                  <c:v>VJE</c:v>
                </c:pt>
              </c:strCache>
            </c:strRef>
          </c:cat>
          <c:val>
            <c:numRef>
              <c:f>'PREDMETNI PROSJECI - RN I PN US'!$B$12:$I$12</c:f>
              <c:numCache>
                <c:formatCode>0.00</c:formatCode>
                <c:ptCount val="8"/>
                <c:pt idx="0">
                  <c:v>3.9853749999999999</c:v>
                </c:pt>
                <c:pt idx="1">
                  <c:v>4.5846666666666671</c:v>
                </c:pt>
                <c:pt idx="2">
                  <c:v>3.9633750000000001</c:v>
                </c:pt>
                <c:pt idx="3">
                  <c:v>3.5558000000000001</c:v>
                </c:pt>
                <c:pt idx="4">
                  <c:v>4.03</c:v>
                </c:pt>
                <c:pt idx="5">
                  <c:v>2.9458333333333337</c:v>
                </c:pt>
                <c:pt idx="6">
                  <c:v>4.7464583333333321</c:v>
                </c:pt>
                <c:pt idx="7">
                  <c:v>4.5501666666666676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343136"/>
        <c:axId val="119343528"/>
      </c:barChart>
      <c:catAx>
        <c:axId val="11934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9343528"/>
        <c:crosses val="autoZero"/>
        <c:auto val="1"/>
        <c:lblAlgn val="ctr"/>
        <c:lblOffset val="100"/>
        <c:noMultiLvlLbl val="0"/>
      </c:catAx>
      <c:valAx>
        <c:axId val="1193435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119343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2000"/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2000"/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'BROJ UČENIKA'!$H$4:$H$13</c:f>
              <c:strCache>
                <c:ptCount val="10"/>
                <c:pt idx="0">
                  <c:v>2014./15.</c:v>
                </c:pt>
                <c:pt idx="1">
                  <c:v>2013./14.</c:v>
                </c:pt>
                <c:pt idx="2">
                  <c:v>2012./13.</c:v>
                </c:pt>
                <c:pt idx="3">
                  <c:v>2011./12.</c:v>
                </c:pt>
                <c:pt idx="4">
                  <c:v>2010./11</c:v>
                </c:pt>
                <c:pt idx="5">
                  <c:v>2009./10.</c:v>
                </c:pt>
                <c:pt idx="6">
                  <c:v>2008./9.</c:v>
                </c:pt>
                <c:pt idx="7">
                  <c:v>2007./8</c:v>
                </c:pt>
                <c:pt idx="8">
                  <c:v>2006./7.</c:v>
                </c:pt>
                <c:pt idx="9">
                  <c:v>2005./6.</c:v>
                </c:pt>
              </c:strCache>
            </c:strRef>
          </c:cat>
          <c:val>
            <c:numRef>
              <c:f>'BROJ UČENIKA'!$I$4:$I$13</c:f>
              <c:numCache>
                <c:formatCode>General</c:formatCode>
                <c:ptCount val="10"/>
                <c:pt idx="0">
                  <c:v>210</c:v>
                </c:pt>
                <c:pt idx="1">
                  <c:v>211</c:v>
                </c:pt>
                <c:pt idx="2">
                  <c:v>234</c:v>
                </c:pt>
                <c:pt idx="3">
                  <c:v>236</c:v>
                </c:pt>
                <c:pt idx="4">
                  <c:v>229</c:v>
                </c:pt>
                <c:pt idx="5">
                  <c:v>225</c:v>
                </c:pt>
                <c:pt idx="6">
                  <c:v>233</c:v>
                </c:pt>
                <c:pt idx="7">
                  <c:v>227</c:v>
                </c:pt>
                <c:pt idx="8">
                  <c:v>225</c:v>
                </c:pt>
                <c:pt idx="9">
                  <c:v>241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5330464"/>
        <c:axId val="115330856"/>
      </c:barChart>
      <c:catAx>
        <c:axId val="115330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5330856"/>
        <c:crosses val="autoZero"/>
        <c:auto val="1"/>
        <c:lblAlgn val="ctr"/>
        <c:lblOffset val="100"/>
        <c:noMultiLvlLbl val="0"/>
      </c:catAx>
      <c:valAx>
        <c:axId val="115330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5330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'BROJ ODJELA'!$E$3:$E$12</c:f>
              <c:strCache>
                <c:ptCount val="10"/>
                <c:pt idx="0">
                  <c:v>2014./15.</c:v>
                </c:pt>
                <c:pt idx="1">
                  <c:v>2013./14.</c:v>
                </c:pt>
                <c:pt idx="2">
                  <c:v>2012./13.</c:v>
                </c:pt>
                <c:pt idx="3">
                  <c:v>2011./12.</c:v>
                </c:pt>
                <c:pt idx="4">
                  <c:v>2010./11</c:v>
                </c:pt>
                <c:pt idx="5">
                  <c:v>2009./10.</c:v>
                </c:pt>
                <c:pt idx="6">
                  <c:v>2008./9.</c:v>
                </c:pt>
                <c:pt idx="7">
                  <c:v>2007./8</c:v>
                </c:pt>
                <c:pt idx="8">
                  <c:v>2006./7.</c:v>
                </c:pt>
                <c:pt idx="9">
                  <c:v>2005./6.</c:v>
                </c:pt>
              </c:strCache>
            </c:strRef>
          </c:cat>
          <c:val>
            <c:numRef>
              <c:f>'BROJ ODJELA'!$F$3:$F$12</c:f>
              <c:numCache>
                <c:formatCode>General</c:formatCode>
                <c:ptCount val="10"/>
                <c:pt idx="0">
                  <c:v>8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8</c:v>
                </c:pt>
                <c:pt idx="8">
                  <c:v>8</c:v>
                </c:pt>
                <c:pt idx="9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5331640"/>
        <c:axId val="115332032"/>
      </c:barChart>
      <c:catAx>
        <c:axId val="115331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5332032"/>
        <c:crosses val="autoZero"/>
        <c:auto val="1"/>
        <c:lblAlgn val="ctr"/>
        <c:lblOffset val="100"/>
        <c:noMultiLvlLbl val="0"/>
      </c:catAx>
      <c:valAx>
        <c:axId val="115332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5331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'BROJ ODJELA'!$B$3:$B$12</c:f>
              <c:strCache>
                <c:ptCount val="10"/>
                <c:pt idx="0">
                  <c:v>2014./15.</c:v>
                </c:pt>
                <c:pt idx="1">
                  <c:v>2013./14.</c:v>
                </c:pt>
                <c:pt idx="2">
                  <c:v>2012./13.</c:v>
                </c:pt>
                <c:pt idx="3">
                  <c:v>2011./12.</c:v>
                </c:pt>
                <c:pt idx="4">
                  <c:v>2010./11</c:v>
                </c:pt>
                <c:pt idx="5">
                  <c:v>2009./10.</c:v>
                </c:pt>
                <c:pt idx="6">
                  <c:v>2008./9.</c:v>
                </c:pt>
                <c:pt idx="7">
                  <c:v>2007./8</c:v>
                </c:pt>
                <c:pt idx="8">
                  <c:v>2006./7.</c:v>
                </c:pt>
                <c:pt idx="9">
                  <c:v>2005./6.</c:v>
                </c:pt>
              </c:strCache>
            </c:strRef>
          </c:cat>
          <c:val>
            <c:numRef>
              <c:f>'BROJ ODJELA'!$C$3:$C$12</c:f>
              <c:numCache>
                <c:formatCode>General</c:formatCode>
                <c:ptCount val="10"/>
                <c:pt idx="0">
                  <c:v>7</c:v>
                </c:pt>
                <c:pt idx="1">
                  <c:v>6</c:v>
                </c:pt>
                <c:pt idx="2">
                  <c:v>7</c:v>
                </c:pt>
                <c:pt idx="3">
                  <c:v>7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5</c:v>
                </c:pt>
                <c:pt idx="8">
                  <c:v>6</c:v>
                </c:pt>
                <c:pt idx="9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5332816"/>
        <c:axId val="115333208"/>
      </c:barChart>
      <c:catAx>
        <c:axId val="115332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5333208"/>
        <c:crosses val="autoZero"/>
        <c:auto val="1"/>
        <c:lblAlgn val="ctr"/>
        <c:lblOffset val="100"/>
        <c:noMultiLvlLbl val="0"/>
      </c:catAx>
      <c:valAx>
        <c:axId val="115333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5332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'BROJ ODJELA'!$H$3:$H$12</c:f>
              <c:strCache>
                <c:ptCount val="10"/>
                <c:pt idx="0">
                  <c:v>2014./15.</c:v>
                </c:pt>
                <c:pt idx="1">
                  <c:v>2013./14.</c:v>
                </c:pt>
                <c:pt idx="2">
                  <c:v>2012./13.</c:v>
                </c:pt>
                <c:pt idx="3">
                  <c:v>2011./12.</c:v>
                </c:pt>
                <c:pt idx="4">
                  <c:v>2010./11</c:v>
                </c:pt>
                <c:pt idx="5">
                  <c:v>2009./10.</c:v>
                </c:pt>
                <c:pt idx="6">
                  <c:v>2008./9.</c:v>
                </c:pt>
                <c:pt idx="7">
                  <c:v>2007./8</c:v>
                </c:pt>
                <c:pt idx="8">
                  <c:v>2006./7.</c:v>
                </c:pt>
                <c:pt idx="9">
                  <c:v>2005./6.</c:v>
                </c:pt>
              </c:strCache>
            </c:strRef>
          </c:cat>
          <c:val>
            <c:numRef>
              <c:f>'BROJ ODJELA'!$I$3:$I$12</c:f>
              <c:numCache>
                <c:formatCode>General</c:formatCode>
                <c:ptCount val="10"/>
                <c:pt idx="0">
                  <c:v>15</c:v>
                </c:pt>
                <c:pt idx="1">
                  <c:v>15</c:v>
                </c:pt>
                <c:pt idx="2">
                  <c:v>16</c:v>
                </c:pt>
                <c:pt idx="3">
                  <c:v>16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13</c:v>
                </c:pt>
                <c:pt idx="8">
                  <c:v>14</c:v>
                </c:pt>
                <c:pt idx="9">
                  <c:v>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4726168"/>
        <c:axId val="114726560"/>
      </c:barChart>
      <c:catAx>
        <c:axId val="114726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4726560"/>
        <c:crosses val="autoZero"/>
        <c:auto val="1"/>
        <c:lblAlgn val="ctr"/>
        <c:lblOffset val="100"/>
        <c:noMultiLvlLbl val="0"/>
      </c:catAx>
      <c:valAx>
        <c:axId val="114726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4726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0.19298</cdr:x>
      <cdr:y>0.94318</cdr:y>
    </cdr:from>
    <cdr:to>
      <cdr:x>0.52632</cdr:x>
      <cdr:y>1</cdr:y>
    </cdr:to>
    <cdr:sp macro="" textlink="">
      <cdr:nvSpPr>
        <cdr:cNvPr id="2" name="TekstniOkvir 1"/>
        <cdr:cNvSpPr txBox="1"/>
      </cdr:nvSpPr>
      <cdr:spPr>
        <a:xfrm xmlns:a="http://schemas.openxmlformats.org/drawingml/2006/main">
          <a:off x="1676400" y="5135562"/>
          <a:ext cx="2895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r-HR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0.28318</cdr:x>
      <cdr:y>0.91549</cdr:y>
    </cdr:from>
    <cdr:to>
      <cdr:x>0.65818</cdr:x>
      <cdr:y>1</cdr:y>
    </cdr:to>
    <cdr:sp macro="" textlink="">
      <cdr:nvSpPr>
        <cdr:cNvPr id="2" name="TekstniOkvir 1"/>
        <cdr:cNvSpPr txBox="1"/>
      </cdr:nvSpPr>
      <cdr:spPr>
        <a:xfrm xmlns:a="http://schemas.openxmlformats.org/drawingml/2006/main">
          <a:off x="2589362" y="5334000"/>
          <a:ext cx="34290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r-HR" sz="1100" dirty="0"/>
        </a:p>
      </cdr:txBody>
    </cdr:sp>
  </cdr:relSizeAnchor>
  <cdr:relSizeAnchor xmlns:cdr="http://schemas.openxmlformats.org/drawingml/2006/chartDrawing">
    <cdr:from>
      <cdr:x>0.16651</cdr:x>
      <cdr:y>0.91667</cdr:y>
    </cdr:from>
    <cdr:to>
      <cdr:x>0.74984</cdr:x>
      <cdr:y>0.98611</cdr:y>
    </cdr:to>
    <cdr:sp macro="" textlink="">
      <cdr:nvSpPr>
        <cdr:cNvPr id="3" name="TekstniOkvir 2"/>
        <cdr:cNvSpPr txBox="1"/>
      </cdr:nvSpPr>
      <cdr:spPr>
        <a:xfrm xmlns:a="http://schemas.openxmlformats.org/drawingml/2006/main">
          <a:off x="1522562" y="5029200"/>
          <a:ext cx="5334000" cy="381000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40000"/>
            <a:lumOff val="60000"/>
          </a:schemeClr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r-HR" sz="1600" dirty="0" smtClean="0"/>
            <a:t>UKUPNI PROSJEK ŠKOLE rijekom 10 godina: </a:t>
          </a:r>
          <a:r>
            <a:rPr lang="hr-HR" sz="2400" b="1" dirty="0" smtClean="0"/>
            <a:t>4,19</a:t>
          </a:r>
          <a:endParaRPr lang="hr-HR" sz="2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0.675</cdr:x>
      <cdr:y>0.24841</cdr:y>
    </cdr:from>
    <cdr:to>
      <cdr:x>0.75833</cdr:x>
      <cdr:y>0.31616</cdr:y>
    </cdr:to>
    <cdr:sp macro="" textlink="">
      <cdr:nvSpPr>
        <cdr:cNvPr id="2" name="Pravokutnik 1"/>
        <cdr:cNvSpPr/>
      </cdr:nvSpPr>
      <cdr:spPr>
        <a:xfrm xmlns:a="http://schemas.openxmlformats.org/drawingml/2006/main">
          <a:off x="6172200" y="1676400"/>
          <a:ext cx="762000" cy="45720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sr-Latn-RS" dirty="0" smtClean="0"/>
            <a:t>Najveća razlika</a:t>
          </a:r>
          <a:endParaRPr lang="sr-Latn-RS" dirty="0"/>
        </a:p>
      </cdr:txBody>
    </cdr:sp>
  </cdr:relSizeAnchor>
  <cdr:relSizeAnchor xmlns:cdr="http://schemas.openxmlformats.org/drawingml/2006/chartDrawing">
    <cdr:from>
      <cdr:x>0.79167</cdr:x>
      <cdr:y>0.15808</cdr:y>
    </cdr:from>
    <cdr:to>
      <cdr:x>0.875</cdr:x>
      <cdr:y>0.22583</cdr:y>
    </cdr:to>
    <cdr:sp macro="" textlink="">
      <cdr:nvSpPr>
        <cdr:cNvPr id="3" name="Pravokutnik 2"/>
        <cdr:cNvSpPr/>
      </cdr:nvSpPr>
      <cdr:spPr>
        <a:xfrm xmlns:a="http://schemas.openxmlformats.org/drawingml/2006/main">
          <a:off x="7239000" y="1066800"/>
          <a:ext cx="762000" cy="45720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RS" dirty="0" smtClean="0"/>
            <a:t>Najmanja razlika</a:t>
          </a:r>
          <a:endParaRPr lang="sr-Latn-R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1A2C6-F389-4FC3-A129-DAEDE008ECA9}" type="datetimeFigureOut">
              <a:rPr lang="hr-HR" smtClean="0"/>
              <a:pPr/>
              <a:t>3.9.2015.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51B4C-13A4-4885-8EF3-FF4BDC2A705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7481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A22A4-246D-49E0-92F2-024FBA68E63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112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772400" cy="1470025"/>
          </a:xfrm>
        </p:spPr>
        <p:txBody>
          <a:bodyPr>
            <a:noAutofit/>
          </a:bodyPr>
          <a:lstStyle/>
          <a:p>
            <a:r>
              <a:rPr lang="hr-HR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STATISTIČKA ANALIZA</a:t>
            </a:r>
            <a:endParaRPr lang="hr-HR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5400" b="1" dirty="0" smtClean="0">
                <a:solidFill>
                  <a:schemeClr val="tx1"/>
                </a:solidFill>
              </a:rPr>
              <a:t>2005./6. – 2014./15.</a:t>
            </a:r>
            <a:endParaRPr lang="hr-HR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BROJ ODJELA  - RN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Grafikon 3"/>
          <p:cNvGraphicFramePr/>
          <p:nvPr/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BROJ ODJELA  - PN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Grafikon 2"/>
          <p:cNvGraphicFramePr/>
          <p:nvPr/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UKUPNO ODJELA </a:t>
            </a:r>
            <a:endParaRPr lang="hr-H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Grafikon 2"/>
          <p:cNvGraphicFramePr/>
          <p:nvPr/>
        </p:nvGraphicFramePr>
        <p:xfrm>
          <a:off x="0" y="14478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IZOSTANCI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kon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7909641"/>
              </p:ext>
            </p:extLst>
          </p:nvPr>
        </p:nvGraphicFramePr>
        <p:xfrm>
          <a:off x="0" y="11502"/>
          <a:ext cx="91440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5902003"/>
              </p:ext>
            </p:extLst>
          </p:nvPr>
        </p:nvGraphicFramePr>
        <p:xfrm>
          <a:off x="-10064" y="3276600"/>
          <a:ext cx="9154064" cy="342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023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-12940"/>
            <a:ext cx="8229600" cy="1143000"/>
          </a:xfrm>
        </p:spPr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  - IZOSTANCI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Grafikon 2"/>
          <p:cNvGraphicFramePr/>
          <p:nvPr/>
        </p:nvGraphicFramePr>
        <p:xfrm>
          <a:off x="0" y="1066800"/>
          <a:ext cx="91440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7381"/>
            <a:ext cx="8229600" cy="1143000"/>
          </a:xfrm>
        </p:spPr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 - IZOSTANCI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Grafikon 2"/>
          <p:cNvGraphicFramePr/>
          <p:nvPr/>
        </p:nvGraphicFramePr>
        <p:xfrm>
          <a:off x="0" y="1143000"/>
          <a:ext cx="91440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UKUPNO IZOSTANCI </a:t>
            </a:r>
            <a:b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tijekom 10 godina</a:t>
            </a:r>
            <a:endParaRPr lang="hr-H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Grafikon 2"/>
          <p:cNvGraphicFramePr/>
          <p:nvPr/>
        </p:nvGraphicFramePr>
        <p:xfrm>
          <a:off x="0" y="14478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niOkvir 3"/>
          <p:cNvSpPr txBox="1"/>
          <p:nvPr/>
        </p:nvSpPr>
        <p:spPr>
          <a:xfrm>
            <a:off x="6019800" y="5720715"/>
            <a:ext cx="3124200" cy="9848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UKUPNO IZOSTANAKA </a:t>
            </a:r>
          </a:p>
          <a:p>
            <a:pPr algn="ctr"/>
            <a:r>
              <a:rPr lang="hr-HR" dirty="0" smtClean="0"/>
              <a:t>tijekom 10 godina: </a:t>
            </a: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103 871;</a:t>
            </a:r>
          </a:p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45,74 izostanka po učeniku 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3400" y="3276600"/>
            <a:ext cx="8229600" cy="1143000"/>
          </a:xfrm>
        </p:spPr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OPĆI USPJEH 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OPĆI USPJEH  - PN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Grafikon 3"/>
          <p:cNvGraphicFramePr/>
          <p:nvPr>
            <p:extLst>
              <p:ext uri="{D42A27DB-BD31-4B8C-83A1-F6EECF244321}">
                <p14:modId xmlns:p14="http://schemas.microsoft.com/office/powerpoint/2010/main" val="3233318281"/>
              </p:ext>
            </p:extLst>
          </p:nvPr>
        </p:nvGraphicFramePr>
        <p:xfrm>
          <a:off x="0" y="1524000"/>
          <a:ext cx="9144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648" y="2556364"/>
            <a:ext cx="6316662" cy="1605437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r-HR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r-HR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KRETANJE</a:t>
            </a:r>
            <a:br>
              <a:rPr lang="hr-H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BROJA UČENIKA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OPĆI USPJEH - RN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2670410614"/>
              </p:ext>
            </p:extLst>
          </p:nvPr>
        </p:nvGraphicFramePr>
        <p:xfrm>
          <a:off x="0" y="13716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OPĆI USPJEH ŠKOLE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4244111779"/>
              </p:ext>
            </p:extLst>
          </p:nvPr>
        </p:nvGraphicFramePr>
        <p:xfrm>
          <a:off x="0" y="14478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" y="27432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hr-HR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PROSJEČAN PREDMETNI USPJEH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TIJEKOM 10 GODINA</a:t>
            </a:r>
            <a:b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</a:t>
            </a:r>
            <a:endParaRPr lang="hr-HR" sz="6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2146389371"/>
              </p:ext>
            </p:extLst>
          </p:nvPr>
        </p:nvGraphicFramePr>
        <p:xfrm>
          <a:off x="0" y="1295400"/>
          <a:ext cx="9144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1626152125"/>
              </p:ext>
            </p:extLst>
          </p:nvPr>
        </p:nvGraphicFramePr>
        <p:xfrm>
          <a:off x="0" y="13716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3275450079"/>
              </p:ext>
            </p:extLst>
          </p:nvPr>
        </p:nvGraphicFramePr>
        <p:xfrm>
          <a:off x="0" y="14478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7" name="Grafikon 6"/>
          <p:cNvGraphicFramePr/>
          <p:nvPr>
            <p:extLst>
              <p:ext uri="{D42A27DB-BD31-4B8C-83A1-F6EECF244321}">
                <p14:modId xmlns:p14="http://schemas.microsoft.com/office/powerpoint/2010/main" val="3270120917"/>
              </p:ext>
            </p:extLst>
          </p:nvPr>
        </p:nvGraphicFramePr>
        <p:xfrm>
          <a:off x="0" y="1295400"/>
          <a:ext cx="88392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160781019"/>
              </p:ext>
            </p:extLst>
          </p:nvPr>
        </p:nvGraphicFramePr>
        <p:xfrm>
          <a:off x="0" y="13716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52170"/>
              </p:ext>
            </p:extLst>
          </p:nvPr>
        </p:nvGraphicFramePr>
        <p:xfrm>
          <a:off x="152400" y="1524000"/>
          <a:ext cx="8610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Grafikon 3"/>
          <p:cNvGraphicFramePr/>
          <p:nvPr>
            <p:extLst>
              <p:ext uri="{D42A27DB-BD31-4B8C-83A1-F6EECF244321}">
                <p14:modId xmlns:p14="http://schemas.microsoft.com/office/powerpoint/2010/main" val="1794210009"/>
              </p:ext>
            </p:extLst>
          </p:nvPr>
        </p:nvGraphicFramePr>
        <p:xfrm>
          <a:off x="0" y="1295400"/>
          <a:ext cx="9144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KRETANJE BROJA UČENIKA </a:t>
            </a:r>
            <a:r>
              <a:rPr lang="hr-H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RN</a:t>
            </a:r>
            <a:endParaRPr lang="hr-H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3041796441"/>
              </p:ext>
            </p:extLst>
          </p:nvPr>
        </p:nvGraphicFramePr>
        <p:xfrm>
          <a:off x="152400" y="1676400"/>
          <a:ext cx="8991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9115979"/>
              </p:ext>
            </p:extLst>
          </p:nvPr>
        </p:nvGraphicFramePr>
        <p:xfrm>
          <a:off x="76200" y="1524000"/>
          <a:ext cx="8839200" cy="5321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3131800699"/>
              </p:ext>
            </p:extLst>
          </p:nvPr>
        </p:nvGraphicFramePr>
        <p:xfrm>
          <a:off x="0" y="1371601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6" name="Grafikon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680050"/>
              </p:ext>
            </p:extLst>
          </p:nvPr>
        </p:nvGraphicFramePr>
        <p:xfrm>
          <a:off x="381000" y="1417638"/>
          <a:ext cx="8534400" cy="523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>
            <a:spLocks noGrp="1"/>
          </p:cNvSpPr>
          <p:nvPr>
            <p:ph type="title"/>
          </p:nvPr>
        </p:nvSpPr>
        <p:spPr>
          <a:xfrm>
            <a:off x="-1438" y="2209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hr-HR" sz="5300" b="1" dirty="0" smtClean="0"/>
              <a:t>PROSJEČAN PREDMETNI USPJEH </a:t>
            </a:r>
            <a:r>
              <a:rPr lang="hr-HR" dirty="0" smtClean="0"/>
              <a:t>TIJEKOM 10 GODINA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</a:t>
            </a:r>
            <a:endParaRPr lang="hr-HR" sz="6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3762019163"/>
              </p:ext>
            </p:extLst>
          </p:nvPr>
        </p:nvGraphicFramePr>
        <p:xfrm>
          <a:off x="0" y="13716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4073975512"/>
              </p:ext>
            </p:extLst>
          </p:nvPr>
        </p:nvGraphicFramePr>
        <p:xfrm>
          <a:off x="0" y="13716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346275585"/>
              </p:ext>
            </p:extLst>
          </p:nvPr>
        </p:nvGraphicFramePr>
        <p:xfrm>
          <a:off x="0" y="13716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3977720620"/>
              </p:ext>
            </p:extLst>
          </p:nvPr>
        </p:nvGraphicFramePr>
        <p:xfrm>
          <a:off x="0" y="14478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2474619091"/>
              </p:ext>
            </p:extLst>
          </p:nvPr>
        </p:nvGraphicFramePr>
        <p:xfrm>
          <a:off x="0" y="1447801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4023230299"/>
              </p:ext>
            </p:extLst>
          </p:nvPr>
        </p:nvGraphicFramePr>
        <p:xfrm>
          <a:off x="0" y="14478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 GREDA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Grafikon 3"/>
          <p:cNvGraphicFramePr/>
          <p:nvPr>
            <p:extLst>
              <p:ext uri="{D42A27DB-BD31-4B8C-83A1-F6EECF244321}">
                <p14:modId xmlns:p14="http://schemas.microsoft.com/office/powerpoint/2010/main" val="878439469"/>
              </p:ext>
            </p:extLst>
          </p:nvPr>
        </p:nvGraphicFramePr>
        <p:xfrm>
          <a:off x="0" y="1600200"/>
          <a:ext cx="8915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5" name="Grafikon 4"/>
          <p:cNvGraphicFramePr/>
          <p:nvPr>
            <p:extLst>
              <p:ext uri="{D42A27DB-BD31-4B8C-83A1-F6EECF244321}">
                <p14:modId xmlns:p14="http://schemas.microsoft.com/office/powerpoint/2010/main" val="4257006133"/>
              </p:ext>
            </p:extLst>
          </p:nvPr>
        </p:nvGraphicFramePr>
        <p:xfrm>
          <a:off x="0" y="14478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1159846689"/>
              </p:ext>
            </p:extLst>
          </p:nvPr>
        </p:nvGraphicFramePr>
        <p:xfrm>
          <a:off x="0" y="14478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3166147395"/>
              </p:ext>
            </p:extLst>
          </p:nvPr>
        </p:nvGraphicFramePr>
        <p:xfrm>
          <a:off x="0" y="1447801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kon 3"/>
          <p:cNvGraphicFramePr/>
          <p:nvPr/>
        </p:nvGraphicFramePr>
        <p:xfrm>
          <a:off x="-3219450" y="-951547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ikon 4"/>
          <p:cNvGraphicFramePr/>
          <p:nvPr/>
        </p:nvGraphicFramePr>
        <p:xfrm>
          <a:off x="-7896225" y="-94869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4" name="Grafikon 3"/>
          <p:cNvGraphicFramePr/>
          <p:nvPr>
            <p:extLst>
              <p:ext uri="{D42A27DB-BD31-4B8C-83A1-F6EECF244321}">
                <p14:modId xmlns:p14="http://schemas.microsoft.com/office/powerpoint/2010/main" val="2721600964"/>
              </p:ext>
            </p:extLst>
          </p:nvPr>
        </p:nvGraphicFramePr>
        <p:xfrm>
          <a:off x="0" y="13716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906950899"/>
              </p:ext>
            </p:extLst>
          </p:nvPr>
        </p:nvGraphicFramePr>
        <p:xfrm>
          <a:off x="0" y="14478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2365234746"/>
              </p:ext>
            </p:extLst>
          </p:nvPr>
        </p:nvGraphicFramePr>
        <p:xfrm>
          <a:off x="0" y="13716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2379061829"/>
              </p:ext>
            </p:extLst>
          </p:nvPr>
        </p:nvGraphicFramePr>
        <p:xfrm>
          <a:off x="0" y="14478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3442457331"/>
              </p:ext>
            </p:extLst>
          </p:nvPr>
        </p:nvGraphicFramePr>
        <p:xfrm>
          <a:off x="0" y="14478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Grafikon 3"/>
          <p:cNvGraphicFramePr/>
          <p:nvPr>
            <p:extLst>
              <p:ext uri="{D42A27DB-BD31-4B8C-83A1-F6EECF244321}">
                <p14:modId xmlns:p14="http://schemas.microsoft.com/office/powerpoint/2010/main" val="1256220077"/>
              </p:ext>
            </p:extLst>
          </p:nvPr>
        </p:nvGraphicFramePr>
        <p:xfrm>
          <a:off x="0" y="14478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703550364"/>
              </p:ext>
            </p:extLst>
          </p:nvPr>
        </p:nvGraphicFramePr>
        <p:xfrm>
          <a:off x="0" y="13716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 ŽAŽINA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1710009896"/>
              </p:ext>
            </p:extLst>
          </p:nvPr>
        </p:nvGraphicFramePr>
        <p:xfrm>
          <a:off x="0" y="1219200"/>
          <a:ext cx="9144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4" name="Grafikon 3"/>
          <p:cNvGraphicFramePr/>
          <p:nvPr>
            <p:extLst>
              <p:ext uri="{D42A27DB-BD31-4B8C-83A1-F6EECF244321}">
                <p14:modId xmlns:p14="http://schemas.microsoft.com/office/powerpoint/2010/main" val="119787590"/>
              </p:ext>
            </p:extLst>
          </p:nvPr>
        </p:nvGraphicFramePr>
        <p:xfrm>
          <a:off x="0" y="14478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SUMIRANO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POSLJEDNJIH 10 GODINA…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54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UKUPAN BROJ UČENIKA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834784953"/>
              </p:ext>
            </p:extLst>
          </p:nvPr>
        </p:nvGraphicFramePr>
        <p:xfrm>
          <a:off x="152400" y="1143000"/>
          <a:ext cx="8915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niOkvir 3"/>
          <p:cNvSpPr txBox="1"/>
          <p:nvPr/>
        </p:nvSpPr>
        <p:spPr>
          <a:xfrm>
            <a:off x="1752600" y="5562600"/>
            <a:ext cx="59436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UKUPAN BROJ UČENIKA zadnjih 10 godina: </a:t>
            </a: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2 271 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1752600" y="6096000"/>
            <a:ext cx="59436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TREND PADA UK.BROJA UČENIKA </a:t>
            </a:r>
          </a:p>
          <a:p>
            <a:pPr algn="ctr"/>
            <a:r>
              <a:rPr lang="hr-HR" dirty="0" smtClean="0"/>
              <a:t>– cca 13% od </a:t>
            </a:r>
            <a:r>
              <a:rPr lang="hr-HR" dirty="0" err="1" smtClean="0"/>
              <a:t>maximuma</a:t>
            </a:r>
            <a:r>
              <a:rPr lang="hr-HR" dirty="0" smtClean="0"/>
              <a:t> u zadnjih 10 godina (31  učenik)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6986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ODNOS RN UČENIKA</a:t>
            </a:r>
            <a:b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zadnjih 10 godina</a:t>
            </a:r>
            <a:endParaRPr lang="hr-HR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Grafikon 3"/>
          <p:cNvGraphicFramePr/>
          <p:nvPr/>
        </p:nvGraphicFramePr>
        <p:xfrm>
          <a:off x="0" y="1524000"/>
          <a:ext cx="9144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166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UKUPNO IZOSTANCI </a:t>
            </a:r>
            <a:b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tijekom 10 godina</a:t>
            </a:r>
            <a:endParaRPr lang="hr-H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Grafikon 2"/>
          <p:cNvGraphicFramePr/>
          <p:nvPr/>
        </p:nvGraphicFramePr>
        <p:xfrm>
          <a:off x="0" y="14478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niOkvir 3"/>
          <p:cNvSpPr txBox="1"/>
          <p:nvPr/>
        </p:nvSpPr>
        <p:spPr>
          <a:xfrm>
            <a:off x="6019800" y="5720715"/>
            <a:ext cx="3124200" cy="9848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UKUPNO IZOSTANAKA </a:t>
            </a:r>
          </a:p>
          <a:p>
            <a:pPr algn="ctr"/>
            <a:r>
              <a:rPr lang="hr-HR" dirty="0" smtClean="0"/>
              <a:t>tijekom 10 godina: </a:t>
            </a: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103 871;</a:t>
            </a:r>
          </a:p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45,74 izostanka po učeniku 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656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BROJ ODJELA U ŠKOLI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3002749652"/>
              </p:ext>
            </p:extLst>
          </p:nvPr>
        </p:nvGraphicFramePr>
        <p:xfrm>
          <a:off x="0" y="838200"/>
          <a:ext cx="9144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niOkvir 3"/>
          <p:cNvSpPr txBox="1"/>
          <p:nvPr/>
        </p:nvSpPr>
        <p:spPr>
          <a:xfrm>
            <a:off x="2133600" y="5867400"/>
            <a:ext cx="4648200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UKUPNO R. ODJELA zadnjih 10 godina: </a:t>
            </a: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150;</a:t>
            </a:r>
          </a:p>
          <a:p>
            <a:r>
              <a:rPr lang="hr-HR" sz="2000" dirty="0" smtClean="0"/>
              <a:t>Prosječno 15,14 učenika po odjelu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72022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128"/>
            <a:ext cx="8229600" cy="1143000"/>
          </a:xfrm>
        </p:spPr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OPĆI USPJEH ŠKOLE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2886250070"/>
              </p:ext>
            </p:extLst>
          </p:nvPr>
        </p:nvGraphicFramePr>
        <p:xfrm>
          <a:off x="1438" y="9144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148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6" name="Grafikon 5"/>
          <p:cNvGraphicFramePr>
            <a:graphicFrameLocks/>
          </p:cNvGraphicFramePr>
          <p:nvPr/>
        </p:nvGraphicFramePr>
        <p:xfrm>
          <a:off x="381000" y="1417638"/>
          <a:ext cx="8534400" cy="523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969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4" name="Grafikon 3"/>
          <p:cNvGraphicFramePr/>
          <p:nvPr/>
        </p:nvGraphicFramePr>
        <p:xfrm>
          <a:off x="0" y="14478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368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kon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9646518"/>
              </p:ext>
            </p:extLst>
          </p:nvPr>
        </p:nvGraphicFramePr>
        <p:xfrm>
          <a:off x="0" y="0"/>
          <a:ext cx="9144000" cy="6748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611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OŠ  SELA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374135903"/>
              </p:ext>
            </p:extLst>
          </p:nvPr>
        </p:nvGraphicFramePr>
        <p:xfrm>
          <a:off x="0" y="1219200"/>
          <a:ext cx="9144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389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KRETANJE BROJA UČENIKA </a:t>
            </a:r>
            <a:r>
              <a:rPr lang="hr-HR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hr-H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</a:t>
            </a:r>
            <a:endParaRPr lang="hr-H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2033418848"/>
              </p:ext>
            </p:extLst>
          </p:nvPr>
        </p:nvGraphicFramePr>
        <p:xfrm>
          <a:off x="228600" y="1417638"/>
          <a:ext cx="8686800" cy="536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KRETANJE </a:t>
            </a:r>
            <a:r>
              <a:rPr lang="hr-HR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UKUPNOG BROJA UČENIKA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2446859668"/>
              </p:ext>
            </p:extLst>
          </p:nvPr>
        </p:nvGraphicFramePr>
        <p:xfrm>
          <a:off x="228600" y="1676400"/>
          <a:ext cx="8915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niOkvir 3"/>
          <p:cNvSpPr txBox="1"/>
          <p:nvPr/>
        </p:nvSpPr>
        <p:spPr>
          <a:xfrm>
            <a:off x="5257800" y="6096000"/>
            <a:ext cx="38862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TREND PADA UK.BROJA UČENIKA </a:t>
            </a:r>
          </a:p>
          <a:p>
            <a:r>
              <a:rPr lang="hr-HR" dirty="0" smtClean="0"/>
              <a:t>– cca 13% u zadnjih 10 godina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819400"/>
            <a:ext cx="8229600" cy="1143000"/>
          </a:xfrm>
        </p:spPr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BROJ ODJELA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472</TotalTime>
  <Words>355</Words>
  <Application>Microsoft Office PowerPoint</Application>
  <PresentationFormat>Prikaz na zaslonu (4:3)</PresentationFormat>
  <Paragraphs>101</Paragraphs>
  <Slides>60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60</vt:i4>
      </vt:variant>
    </vt:vector>
  </HeadingPairs>
  <TitlesOfParts>
    <vt:vector size="64" baseType="lpstr">
      <vt:lpstr>Arial</vt:lpstr>
      <vt:lpstr>Calibri</vt:lpstr>
      <vt:lpstr>Tahoma</vt:lpstr>
      <vt:lpstr>Office Theme</vt:lpstr>
      <vt:lpstr>STATISTIČKA ANALIZA</vt:lpstr>
      <vt:lpstr>  KRETANJE BROJA UČENIKA</vt:lpstr>
      <vt:lpstr>KRETANJE BROJA UČENIKA - RN</vt:lpstr>
      <vt:lpstr>PO  GREDA</vt:lpstr>
      <vt:lpstr>PO  ŽAŽINA</vt:lpstr>
      <vt:lpstr>OŠ  SELA</vt:lpstr>
      <vt:lpstr>KRETANJE BROJA UČENIKA - PN</vt:lpstr>
      <vt:lpstr>KRETANJE UKUPNOG BROJA UČENIKA</vt:lpstr>
      <vt:lpstr>BROJ ODJELA</vt:lpstr>
      <vt:lpstr>BROJ ODJELA  - RN</vt:lpstr>
      <vt:lpstr>BROJ ODJELA  - PN</vt:lpstr>
      <vt:lpstr>UKUPNO ODJELA </vt:lpstr>
      <vt:lpstr>IZOSTANCI</vt:lpstr>
      <vt:lpstr>PowerPointova prezentacija</vt:lpstr>
      <vt:lpstr>RN  - IZOSTANCI</vt:lpstr>
      <vt:lpstr>PN - IZOSTANCI</vt:lpstr>
      <vt:lpstr>UKUPNO IZOSTANCI  tijekom 10 godina</vt:lpstr>
      <vt:lpstr>OPĆI USPJEH </vt:lpstr>
      <vt:lpstr>OPĆI USPJEH  - PN</vt:lpstr>
      <vt:lpstr>OPĆI USPJEH - RN</vt:lpstr>
      <vt:lpstr>OPĆI USPJEH ŠKOLE</vt:lpstr>
      <vt:lpstr>PROSJEČAN PREDMETNI USPJEH TIJEKOM 10 GODINA  RN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PROSJEČAN PREDMETNI USPJEH TIJEKOM 10 GODINA  PN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SUMIRANO  POSLJEDNJIH 10 GODINA…</vt:lpstr>
      <vt:lpstr>UKUPAN BROJ UČENIKA</vt:lpstr>
      <vt:lpstr> ODNOS RN UČENIKA zadnjih 10 godina</vt:lpstr>
      <vt:lpstr>UKUPNO IZOSTANCI  tijekom 10 godina</vt:lpstr>
      <vt:lpstr>BROJ ODJELA U ŠKOLI</vt:lpstr>
      <vt:lpstr>OPĆI USPJEH ŠKOLE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Administrator</dc:creator>
  <cp:lastModifiedBy>Marija</cp:lastModifiedBy>
  <cp:revision>70</cp:revision>
  <dcterms:created xsi:type="dcterms:W3CDTF">2006-08-16T00:00:00Z</dcterms:created>
  <dcterms:modified xsi:type="dcterms:W3CDTF">2015-09-03T18:26:33Z</dcterms:modified>
</cp:coreProperties>
</file>