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7" r:id="rId5"/>
    <p:sldId id="260" r:id="rId6"/>
    <p:sldId id="267" r:id="rId7"/>
    <p:sldId id="271" r:id="rId8"/>
    <p:sldId id="268" r:id="rId9"/>
    <p:sldId id="272" r:id="rId10"/>
    <p:sldId id="269" r:id="rId11"/>
    <p:sldId id="273" r:id="rId12"/>
    <p:sldId id="259" r:id="rId13"/>
    <p:sldId id="270" r:id="rId14"/>
    <p:sldId id="274" r:id="rId15"/>
    <p:sldId id="276" r:id="rId16"/>
    <p:sldId id="27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Svijetli stil 1 - Isticanje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Svijetli stil 3 - Isticanj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144" autoAdjust="0"/>
    <p:restoredTop sz="85072" autoAdjust="0"/>
  </p:normalViewPr>
  <p:slideViewPr>
    <p:cSldViewPr>
      <p:cViewPr>
        <p:scale>
          <a:sx n="70" d="100"/>
          <a:sy n="70" d="100"/>
        </p:scale>
        <p:origin x="-720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os-sela.skole.hr/upload/os-sela/images/multistatic/10/Image/skola-naslovnica(1)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2743200"/>
            <a:ext cx="5791197" cy="3886200"/>
          </a:xfrm>
          <a:prstGeom prst="rect">
            <a:avLst/>
          </a:prstGeom>
          <a:noFill/>
          <a:effectLst>
            <a:glow rad="723900">
              <a:schemeClr val="accent1">
                <a:alpha val="1000"/>
              </a:schemeClr>
            </a:glow>
            <a:outerShdw blurRad="50800" dist="50800" dir="5400000" algn="ctr" rotWithShape="0">
              <a:srgbClr val="000000"/>
            </a:outerShdw>
            <a:reflection endPos="0" dist="50800" dir="5400000" sy="-100000" algn="bl" rotWithShape="0"/>
          </a:effectLst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457200"/>
            <a:ext cx="7772400" cy="1470025"/>
          </a:xfrm>
        </p:spPr>
        <p:txBody>
          <a:bodyPr/>
          <a:lstStyle/>
          <a:p>
            <a:r>
              <a:rPr lang="hr-HR" dirty="0" smtClean="0">
                <a:solidFill>
                  <a:schemeClr val="accent1">
                    <a:lumMod val="75000"/>
                  </a:schemeClr>
                </a:solidFill>
              </a:rPr>
              <a:t>Samovrednovanje škole </a:t>
            </a:r>
            <a:endParaRPr lang="hr-H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303" y="1676168"/>
            <a:ext cx="6400800" cy="1752600"/>
          </a:xfrm>
        </p:spPr>
        <p:txBody>
          <a:bodyPr/>
          <a:lstStyle/>
          <a:p>
            <a:r>
              <a:rPr lang="hr-HR" dirty="0" smtClean="0"/>
              <a:t>Osnovna škola Sela</a:t>
            </a:r>
          </a:p>
          <a:p>
            <a:r>
              <a:rPr lang="hr-HR" dirty="0" smtClean="0"/>
              <a:t>2014. / 2015.</a:t>
            </a:r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40405709"/>
              </p:ext>
            </p:extLst>
          </p:nvPr>
        </p:nvGraphicFramePr>
        <p:xfrm>
          <a:off x="304800" y="476310"/>
          <a:ext cx="8686800" cy="663463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737360"/>
                <a:gridCol w="701040"/>
                <a:gridCol w="2057400"/>
                <a:gridCol w="2057400"/>
                <a:gridCol w="2133600"/>
              </a:tblGrid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RODITELJI  (%)</a:t>
                      </a:r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hr-HR" sz="1600" b="1" dirty="0" smtClean="0"/>
                        <a:t>Učenici</a:t>
                      </a:r>
                      <a:r>
                        <a:rPr lang="hr-HR" sz="1600" b="1" baseline="0" dirty="0" smtClean="0"/>
                        <a:t> razumiju</a:t>
                      </a:r>
                      <a:r>
                        <a:rPr lang="hr-HR" sz="1600" b="1" dirty="0" smtClean="0"/>
                        <a:t> kada učitelji tumače nastavne sadržaje.</a:t>
                      </a:r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- 62,50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31,2</a:t>
                      </a:r>
                    </a:p>
                    <a:p>
                      <a:pPr algn="ctr"/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Poučavanje</a:t>
                      </a:r>
                      <a:r>
                        <a:rPr lang="hr-HR" sz="1600" b="1" baseline="0" dirty="0" smtClean="0"/>
                        <a:t> </a:t>
                      </a:r>
                      <a:r>
                        <a:rPr lang="hr-HR" sz="1600" b="1" dirty="0" smtClean="0"/>
                        <a:t>uspijevam</a:t>
                      </a:r>
                      <a:r>
                        <a:rPr lang="hr-HR" sz="1600" b="1" baseline="0" dirty="0" smtClean="0"/>
                        <a:t> </a:t>
                      </a:r>
                      <a:r>
                        <a:rPr lang="hr-HR" sz="1600" b="1" dirty="0" smtClean="0"/>
                        <a:t>prilagoditi</a:t>
                      </a:r>
                      <a:r>
                        <a:rPr lang="hr-HR" sz="1600" b="1" baseline="0" dirty="0" smtClean="0"/>
                        <a:t> </a:t>
                      </a:r>
                      <a:r>
                        <a:rPr lang="hr-HR" sz="1600" b="1" dirty="0" smtClean="0"/>
                        <a:t>individualnim potrebama učenika.</a:t>
                      </a:r>
                    </a:p>
                    <a:p>
                      <a:pPr algn="ctr"/>
                      <a:r>
                        <a:rPr lang="hr-HR" sz="1600" b="0" dirty="0" smtClean="0"/>
                        <a:t>Uvijek</a:t>
                      </a:r>
                      <a:r>
                        <a:rPr lang="hr-HR" sz="1600" b="0" baseline="0" dirty="0" smtClean="0"/>
                        <a:t> – 20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Često 40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Povremeno - 40</a:t>
                      </a:r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 - 53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40,6</a:t>
                      </a:r>
                      <a:endParaRPr lang="hr-HR" sz="1600" b="0" dirty="0"/>
                    </a:p>
                  </a:txBody>
                  <a:tcPr/>
                </a:tc>
              </a:tr>
              <a:tr h="716280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- 25,93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Povremeno – 33,3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35,7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31,5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21,4 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30,4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43,4</a:t>
                      </a:r>
                      <a:endParaRPr lang="hr-HR" sz="1600" b="0" dirty="0" smtClean="0"/>
                    </a:p>
                    <a:p>
                      <a:pPr algn="ctr"/>
                      <a:endParaRPr lang="hr-HR" sz="1600" b="0" dirty="0" smtClean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pokazuju učenicima kako trebaju učiti.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- 56,25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37,5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35,7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- 50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50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- 27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–18,52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 – 18,5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Često – 34,7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 – 13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34,7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- 26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kažu učenicima ocjenu</a:t>
                      </a:r>
                      <a:r>
                        <a:rPr lang="hr-HR" sz="1600" b="1" baseline="0" dirty="0" smtClean="0"/>
                        <a:t> koju su dobili.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Uvijek – 75</a:t>
                      </a:r>
                    </a:p>
                    <a:p>
                      <a:pPr algn="ctr"/>
                      <a:r>
                        <a:rPr lang="hr-HR" sz="1600" dirty="0" smtClean="0"/>
                        <a:t>Često - 25</a:t>
                      </a:r>
                    </a:p>
                    <a:p>
                      <a:pPr algn="ctr"/>
                      <a:endParaRPr lang="hr-HR" sz="16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- 100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78,7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21,2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dirty="0" smtClean="0"/>
                        <a:t>Uvijek – 81,4</a:t>
                      </a:r>
                    </a:p>
                    <a:p>
                      <a:pPr algn="ctr"/>
                      <a:r>
                        <a:rPr lang="hr-HR" sz="1600" dirty="0" smtClean="0"/>
                        <a:t>Često – 14,8</a:t>
                      </a:r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93,3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6,6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- 17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2895600" y="0"/>
            <a:ext cx="3289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Poučavanje i učenje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19821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838200"/>
          <a:ext cx="9144000" cy="513111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33600"/>
                <a:gridCol w="914400"/>
                <a:gridCol w="1981200"/>
                <a:gridCol w="2133600"/>
                <a:gridCol w="1981200"/>
              </a:tblGrid>
              <a:tr h="630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RODITELJI  (%)</a:t>
                      </a:r>
                    </a:p>
                  </a:txBody>
                  <a:tcPr/>
                </a:tc>
              </a:tr>
              <a:tr h="630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/>
                        <a:t>Učitelji učenike unaprijed upoznaju s time što treba znati za koju ocjenu.</a:t>
                      </a:r>
                      <a:endParaRPr lang="hr-H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91,6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</a:t>
                      </a:r>
                      <a:r>
                        <a:rPr lang="hr-HR" sz="1600" b="0" baseline="0" dirty="0" smtClean="0"/>
                        <a:t> – 60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Često -20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Povremeno- 20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Uvijek</a:t>
                      </a:r>
                      <a:r>
                        <a:rPr lang="hr-HR" sz="1600" baseline="0" dirty="0" smtClean="0"/>
                        <a:t> – 80</a:t>
                      </a:r>
                    </a:p>
                    <a:p>
                      <a:r>
                        <a:rPr lang="hr-HR" sz="1600" baseline="0" dirty="0" smtClean="0"/>
                        <a:t>Često -20</a:t>
                      </a:r>
                    </a:p>
                    <a:p>
                      <a:r>
                        <a:rPr lang="hr-HR" sz="1600" baseline="0" dirty="0" smtClean="0"/>
                        <a:t>Povremeno - 20</a:t>
                      </a:r>
                      <a:endParaRPr lang="hr-HR" sz="1600" dirty="0" smtClean="0"/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- 29,63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22,2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-36,3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40,9</a:t>
                      </a:r>
                      <a:endParaRPr lang="hr-HR" sz="1600" b="0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- 36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40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nas ocjenjuju redovito (ne samo na kraju polugodišta ili školske godine).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</a:t>
                      </a:r>
                      <a:r>
                        <a:rPr lang="hr-HR" sz="1600" b="0" baseline="0" dirty="0" smtClean="0"/>
                        <a:t> - 60,71</a:t>
                      </a:r>
                    </a:p>
                    <a:p>
                      <a:pPr algn="ctr"/>
                      <a:endParaRPr lang="hr-HR" sz="1600" b="0" dirty="0" smtClean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- 72,73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 22,7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72,3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 22,6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su pravedni/ objektivni pri ocjenjivanju.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85,7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60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- 40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90,9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- 9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40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- 30</a:t>
                      </a:r>
                      <a:endParaRPr lang="hr-HR" sz="1600" b="0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71,4</a:t>
                      </a:r>
                    </a:p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 28,5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73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23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2895600" y="152400"/>
            <a:ext cx="32896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Poučavanje i učenje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76200"/>
            <a:ext cx="7239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000" b="1" dirty="0" smtClean="0">
                <a:solidFill>
                  <a:schemeClr val="accent1">
                    <a:lumMod val="75000"/>
                  </a:schemeClr>
                </a:solidFill>
              </a:rPr>
              <a:t>Stav učenika 8. r. prema pojedinim nastavnim predmetima</a:t>
            </a:r>
            <a:endParaRPr lang="hr-HR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7" name="Tablica 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554387812"/>
              </p:ext>
            </p:extLst>
          </p:nvPr>
        </p:nvGraphicFramePr>
        <p:xfrm>
          <a:off x="0" y="476310"/>
          <a:ext cx="9144000" cy="656055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371600"/>
                <a:gridCol w="1447800"/>
                <a:gridCol w="1447800"/>
                <a:gridCol w="1295400"/>
                <a:gridCol w="1752600"/>
                <a:gridCol w="1828800"/>
              </a:tblGrid>
              <a:tr h="111399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PREDMET</a:t>
                      </a:r>
                    </a:p>
                    <a:p>
                      <a:pPr algn="ctr"/>
                      <a:endParaRPr lang="hr-H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Zanimljiv je predmet.</a:t>
                      </a:r>
                      <a:endParaRPr lang="hr-HR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Lako učim </a:t>
                      </a:r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predmet.</a:t>
                      </a:r>
                      <a:endParaRPr lang="hr-HR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Previše toga učimo na </a:t>
                      </a:r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satu. </a:t>
                      </a:r>
                      <a:endParaRPr lang="hr-HR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Predmet učimo</a:t>
                      </a:r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 istražujući,</a:t>
                      </a:r>
                    </a:p>
                    <a:p>
                      <a:pPr algn="ctr"/>
                      <a:r>
                        <a:rPr lang="hr-HR" baseline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izvodeći pokuse.</a:t>
                      </a:r>
                      <a:endParaRPr lang="hr-HR" dirty="0" smtClean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Stečena znanja koristit će mi u životu.</a:t>
                      </a:r>
                    </a:p>
                  </a:txBody>
                  <a:tcPr/>
                </a:tc>
              </a:tr>
              <a:tr h="556999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BIOLOGIJA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Da - 48,15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Djelomično – 44,4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- 81,48</a:t>
                      </a:r>
                    </a:p>
                    <a:p>
                      <a:pPr algn="ctr"/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- 48,15</a:t>
                      </a:r>
                    </a:p>
                    <a:p>
                      <a:pPr algn="ctr"/>
                      <a:r>
                        <a:rPr lang="hr-HR" sz="1600" b="0" dirty="0" smtClean="0"/>
                        <a:t>Ne - 37,04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- 7,41</a:t>
                      </a:r>
                    </a:p>
                    <a:p>
                      <a:pPr algn="ctr"/>
                      <a:r>
                        <a:rPr lang="hr-HR" sz="1600" b="0" dirty="0" smtClean="0"/>
                        <a:t>Ne - 59,26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- 77,78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</a:tr>
              <a:tr h="872632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KEMIJA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- 29,63</a:t>
                      </a:r>
                    </a:p>
                    <a:p>
                      <a:pPr algn="ctr"/>
                      <a:r>
                        <a:rPr lang="hr-HR" sz="1600" b="0" dirty="0" smtClean="0"/>
                        <a:t>Ne - 33,33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Djelomično</a:t>
                      </a:r>
                      <a:r>
                        <a:rPr lang="hr-HR" sz="1600" b="0" baseline="0" dirty="0" smtClean="0"/>
                        <a:t> - 55,56</a:t>
                      </a:r>
                    </a:p>
                    <a:p>
                      <a:pPr algn="ctr"/>
                      <a:r>
                        <a:rPr lang="hr-HR" sz="1600" b="0" dirty="0" smtClean="0"/>
                        <a:t>Ne - 18,52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- 51,85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70,37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Djelomično - 48,15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</a:tr>
              <a:tr h="767612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FIZIKA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Djelomično</a:t>
                      </a:r>
                      <a:r>
                        <a:rPr lang="hr-HR" sz="1600" b="0" baseline="0" dirty="0" smtClean="0"/>
                        <a:t> - 55,56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- 37,04</a:t>
                      </a:r>
                    </a:p>
                    <a:p>
                      <a:pPr algn="ctr"/>
                      <a:r>
                        <a:rPr lang="hr-HR" sz="1600" b="0" dirty="0" smtClean="0"/>
                        <a:t>Ne - 25,93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- 29,63</a:t>
                      </a:r>
                    </a:p>
                    <a:p>
                      <a:pPr algn="ctr"/>
                      <a:r>
                        <a:rPr lang="hr-HR" sz="1600" b="0" dirty="0" smtClean="0"/>
                        <a:t>Ne - 40,74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- 40,74</a:t>
                      </a:r>
                    </a:p>
                    <a:p>
                      <a:pPr algn="ctr"/>
                      <a:r>
                        <a:rPr lang="hr-HR" sz="1600" b="0" dirty="0" smtClean="0"/>
                        <a:t>Ne - 18,52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- 48,15</a:t>
                      </a:r>
                    </a:p>
                    <a:p>
                      <a:pPr algn="ctr"/>
                      <a:r>
                        <a:rPr lang="hr-HR" sz="1600" b="0" dirty="0" smtClean="0"/>
                        <a:t>Djelomično - 37,04</a:t>
                      </a:r>
                    </a:p>
                  </a:txBody>
                  <a:tcPr/>
                </a:tc>
              </a:tr>
              <a:tr h="767612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POVIJEST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- 37,04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33,3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29,6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40,7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29,6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37,4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 - 40,74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- 40,74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22,2</a:t>
                      </a:r>
                      <a:endParaRPr lang="hr-HR" sz="1600" b="0" dirty="0"/>
                    </a:p>
                  </a:txBody>
                  <a:tcPr/>
                </a:tc>
              </a:tr>
              <a:tr h="76761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GEOGRAFIJA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48,1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44,4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34,6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38,4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44,4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Ne – 33,3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</a:t>
                      </a:r>
                      <a:r>
                        <a:rPr lang="hr-HR" sz="1600" b="0" baseline="0" dirty="0" smtClean="0"/>
                        <a:t> 44,4</a:t>
                      </a:r>
                      <a:endParaRPr lang="hr-HR" sz="1600" b="0" baseline="0" dirty="0" smtClean="0"/>
                    </a:p>
                    <a:p>
                      <a:pPr algn="ctr"/>
                      <a:r>
                        <a:rPr lang="hr-HR" sz="1600" b="0" baseline="0" dirty="0" smtClean="0"/>
                        <a:t>Ne – 14,8</a:t>
                      </a:r>
                      <a:endParaRPr lang="hr-HR" sz="1600" b="0" dirty="0"/>
                    </a:p>
                  </a:txBody>
                  <a:tcPr/>
                </a:tc>
              </a:tr>
              <a:tr h="625168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HRVATSKI JEZIK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- 46,15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15,3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48,5</a:t>
                      </a:r>
                    </a:p>
                    <a:p>
                      <a:pPr algn="l"/>
                      <a:r>
                        <a:rPr lang="hr-HR" sz="1600" b="0" dirty="0" smtClean="0"/>
                        <a:t>Povr. </a:t>
                      </a:r>
                      <a:r>
                        <a:rPr lang="hr-HR" sz="1600" b="0" dirty="0" smtClean="0"/>
                        <a:t>– 44,4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18,5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44,4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37,04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22,5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77,7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22,2</a:t>
                      </a:r>
                      <a:endParaRPr lang="hr-HR" sz="1600" b="0" dirty="0"/>
                    </a:p>
                  </a:txBody>
                  <a:tcPr/>
                </a:tc>
              </a:tr>
              <a:tr h="767612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STRANI JEZIK</a:t>
                      </a:r>
                      <a:endParaRPr lang="hr-HR" sz="1600" b="1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hr-HR" sz="1600" b="0" dirty="0" smtClean="0"/>
                        <a:t>Da</a:t>
                      </a:r>
                      <a:r>
                        <a:rPr lang="hr-HR" sz="1600" b="0" baseline="0" dirty="0" smtClean="0"/>
                        <a:t>- </a:t>
                      </a:r>
                      <a:r>
                        <a:rPr lang="hr-HR" sz="1600" b="0" dirty="0" smtClean="0"/>
                        <a:t>75</a:t>
                      </a:r>
                    </a:p>
                    <a:p>
                      <a:pPr algn="l"/>
                      <a:r>
                        <a:rPr lang="hr-HR" sz="1600" b="0" dirty="0" smtClean="0"/>
                        <a:t>Povr.</a:t>
                      </a:r>
                      <a:r>
                        <a:rPr lang="hr-HR" sz="1600" b="0" baseline="0" dirty="0" smtClean="0"/>
                        <a:t> - 21,4</a:t>
                      </a:r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12,5</a:t>
                      </a:r>
                    </a:p>
                    <a:p>
                      <a:pPr algn="ctr"/>
                      <a:r>
                        <a:rPr lang="hr-HR" sz="1600" b="0" dirty="0" smtClean="0"/>
                        <a:t>Povr.</a:t>
                      </a:r>
                      <a:r>
                        <a:rPr lang="hr-HR" sz="1600" b="0" baseline="0" dirty="0" smtClean="0"/>
                        <a:t> </a:t>
                      </a:r>
                      <a:r>
                        <a:rPr lang="hr-HR" sz="1600" b="0" baseline="0" dirty="0" smtClean="0"/>
                        <a:t>– 62,5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35</a:t>
                      </a:r>
                    </a:p>
                    <a:p>
                      <a:pPr algn="ctr"/>
                      <a:r>
                        <a:rPr lang="hr-HR" sz="1600" b="0" dirty="0" smtClean="0"/>
                        <a:t>Ne</a:t>
                      </a:r>
                      <a:r>
                        <a:rPr lang="hr-HR" sz="1600" b="0" baseline="0" dirty="0" smtClean="0"/>
                        <a:t> - 40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– 77,7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16,6 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Da - 100</a:t>
                      </a:r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avokutnik 2"/>
          <p:cNvSpPr/>
          <p:nvPr/>
        </p:nvSpPr>
        <p:spPr>
          <a:xfrm>
            <a:off x="152400" y="0"/>
            <a:ext cx="8763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Stav 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učenika i učitelja 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4. </a:t>
            </a:r>
            <a:r>
              <a:rPr lang="hr-HR" sz="2400" b="1" dirty="0">
                <a:solidFill>
                  <a:schemeClr val="accent1">
                    <a:lumMod val="75000"/>
                  </a:schemeClr>
                </a:solidFill>
              </a:rPr>
              <a:t>r. prema pojedinim </a:t>
            </a:r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nastavnim predmetima</a:t>
            </a:r>
            <a:endParaRPr lang="hr-H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137338969"/>
              </p:ext>
            </p:extLst>
          </p:nvPr>
        </p:nvGraphicFramePr>
        <p:xfrm>
          <a:off x="0" y="457200"/>
          <a:ext cx="9144000" cy="6596534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209800"/>
                <a:gridCol w="2438400"/>
                <a:gridCol w="2209800"/>
                <a:gridCol w="2286000"/>
              </a:tblGrid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PREDMET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r-HR" dirty="0" smtClean="0"/>
                        <a:t>Zanimljiv je </a:t>
                      </a:r>
                      <a:r>
                        <a:rPr lang="hr-HR" dirty="0" smtClean="0"/>
                        <a:t>predmet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Lako učim predmet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dirty="0" smtClean="0"/>
                        <a:t>Previše toga učimo na satu (%)</a:t>
                      </a:r>
                    </a:p>
                  </a:txBody>
                  <a:tcPr/>
                </a:tc>
              </a:tr>
              <a:tr h="463626">
                <a:tc rowSpan="2"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endParaRPr lang="hr-HR" sz="1600" b="1" dirty="0" smtClean="0"/>
                    </a:p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hr-HR" sz="1600" b="1" dirty="0" smtClean="0"/>
                        <a:t>HRVATSKI JEZIK</a:t>
                      </a:r>
                      <a:endParaRPr lang="hr-HR" sz="1600" b="1" dirty="0"/>
                    </a:p>
                  </a:txBody>
                  <a:tcPr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 DA </a:t>
                      </a:r>
                      <a:r>
                        <a:rPr lang="hr-HR" sz="1600" b="0" dirty="0" smtClean="0"/>
                        <a:t>– 32,1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DJELOMIČNO – 64,2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  <a:endParaRPr lang="hr-HR" sz="1600" b="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- 50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NE – </a:t>
                      </a:r>
                      <a:r>
                        <a:rPr lang="hr-HR" sz="1600" b="0" dirty="0" smtClean="0"/>
                        <a:t>42,8</a:t>
                      </a:r>
                      <a:endParaRPr lang="hr-HR" sz="1600" b="0" dirty="0" smtClean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14,2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64,2</a:t>
                      </a:r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52934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DA - 100</a:t>
                      </a:r>
                      <a:endParaRPr lang="hr-HR" sz="1600" b="0" u="none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DA/DJELOMIČNO - 50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DJELOMIČNO/NE</a:t>
                      </a:r>
                      <a:r>
                        <a:rPr lang="hr-HR" sz="1600" b="0" u="none" baseline="0" dirty="0" smtClean="0"/>
                        <a:t> - 50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2958">
                <a:tc rowSpan="2">
                  <a:txBody>
                    <a:bodyPr/>
                    <a:lstStyle/>
                    <a:p>
                      <a:pPr algn="ctr"/>
                      <a:endParaRPr lang="hr-HR" sz="1600" b="1" dirty="0" smtClean="0"/>
                    </a:p>
                    <a:p>
                      <a:pPr algn="ctr"/>
                      <a:r>
                        <a:rPr lang="hr-HR" sz="1600" b="1" dirty="0" smtClean="0"/>
                        <a:t>PRIRODA I DRUŠTVO</a:t>
                      </a:r>
                      <a:endParaRPr lang="hr-HR" sz="1600" b="1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DA- </a:t>
                      </a:r>
                      <a:r>
                        <a:rPr lang="hr-HR" sz="1600" b="0" dirty="0" smtClean="0"/>
                        <a:t>85,7</a:t>
                      </a:r>
                    </a:p>
                    <a:p>
                      <a:pPr algn="ctr"/>
                      <a:r>
                        <a:rPr lang="hr-HR" sz="1600" b="0" dirty="0" smtClean="0"/>
                        <a:t>NE –</a:t>
                      </a:r>
                      <a:r>
                        <a:rPr lang="hr-HR" sz="1600" b="0" baseline="0" dirty="0" smtClean="0"/>
                        <a:t> 7,1</a:t>
                      </a:r>
                      <a:endParaRPr lang="hr-HR" sz="1600" b="0" dirty="0" smtClean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DA- </a:t>
                      </a:r>
                      <a:r>
                        <a:rPr lang="hr-HR" sz="1600" b="0" dirty="0" smtClean="0"/>
                        <a:t>53,5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10,7</a:t>
                      </a:r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7,1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53,5</a:t>
                      </a:r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2958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DA - 100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DJELOMIČNO - 100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DJELOMIČNO - 100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558280">
                <a:tc rowSpan="2">
                  <a:txBody>
                    <a:bodyPr/>
                    <a:lstStyle/>
                    <a:p>
                      <a:pPr algn="ctr"/>
                      <a:endParaRPr lang="hr-HR" sz="1600" b="1" dirty="0" smtClean="0"/>
                    </a:p>
                    <a:p>
                      <a:pPr algn="ctr"/>
                      <a:r>
                        <a:rPr lang="hr-HR" sz="1600" b="1" dirty="0" smtClean="0"/>
                        <a:t>MATEMATIKA</a:t>
                      </a:r>
                      <a:endParaRPr lang="hr-HR" sz="1600" b="1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46,4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17,8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46,4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NE – </a:t>
                      </a:r>
                      <a:r>
                        <a:rPr lang="hr-HR" sz="1600" b="0" dirty="0" smtClean="0"/>
                        <a:t>17,8</a:t>
                      </a:r>
                      <a:endParaRPr lang="hr-HR" sz="1600" b="0" dirty="0" smtClean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21,4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60,7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558280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DA - 100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DJELOMIČNO - 100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u="none" dirty="0" smtClean="0"/>
                        <a:t>DJELOMIČNO - 100</a:t>
                      </a: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664277">
                <a:tc rowSpan="2">
                  <a:txBody>
                    <a:bodyPr/>
                    <a:lstStyle/>
                    <a:p>
                      <a:pPr algn="ctr"/>
                      <a:endParaRPr lang="hr-HR" sz="1600" b="1" dirty="0" smtClean="0"/>
                    </a:p>
                    <a:p>
                      <a:pPr algn="ctr"/>
                      <a:r>
                        <a:rPr lang="hr-HR" sz="1600" b="1" dirty="0" smtClean="0"/>
                        <a:t>STRANI JEZIK</a:t>
                      </a:r>
                      <a:endParaRPr lang="hr-HR" sz="1600" b="1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67,8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7,1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</a:t>
                      </a:r>
                      <a:r>
                        <a:rPr lang="hr-HR" sz="1600" b="0" baseline="0" dirty="0" smtClean="0"/>
                        <a:t> 39,2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DJELOMIČNO - 50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UČENICI:</a:t>
                      </a:r>
                    </a:p>
                    <a:p>
                      <a:pPr algn="ctr"/>
                      <a:r>
                        <a:rPr lang="hr-HR" sz="1600" b="0" dirty="0" smtClean="0"/>
                        <a:t>DA </a:t>
                      </a:r>
                      <a:r>
                        <a:rPr lang="hr-HR" sz="1600" b="0" dirty="0" smtClean="0"/>
                        <a:t>– 14,2</a:t>
                      </a:r>
                    </a:p>
                    <a:p>
                      <a:pPr algn="ctr"/>
                      <a:r>
                        <a:rPr lang="hr-HR" sz="1600" b="0" dirty="0" smtClean="0"/>
                        <a:t>NE – 64,2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rgbClr val="00B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452283">
                <a:tc vMerge="1">
                  <a:txBody>
                    <a:bodyPr/>
                    <a:lstStyle/>
                    <a:p>
                      <a:endParaRPr lang="hr-H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UČITELJICE:</a:t>
                      </a:r>
                      <a:r>
                        <a:rPr lang="hr-HR" sz="1600" b="1" u="none" dirty="0" smtClean="0"/>
                        <a:t> </a:t>
                      </a:r>
                      <a:r>
                        <a:rPr lang="hr-HR" sz="1600" b="0" u="none" dirty="0" smtClean="0"/>
                        <a:t>DA - 100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1" u="sng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1" u="sng" dirty="0" smtClean="0"/>
                        <a:t>UČITELJICE:</a:t>
                      </a:r>
                      <a:r>
                        <a:rPr lang="hr-HR" sz="1600" b="1" u="sng" dirty="0" smtClean="0"/>
                        <a:t> </a:t>
                      </a:r>
                      <a:r>
                        <a:rPr lang="hr-HR" sz="1600" b="0" u="none" dirty="0" smtClean="0"/>
                        <a:t>DA-33,DJ-67</a:t>
                      </a:r>
                      <a:endParaRPr lang="hr-HR" sz="1600" b="0" u="none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500" b="1" u="sng" dirty="0" smtClean="0"/>
                        <a:t>UČITELJICE:</a:t>
                      </a:r>
                      <a:r>
                        <a:rPr lang="hr-HR" sz="1600" b="1" u="sng" dirty="0" smtClean="0"/>
                        <a:t> </a:t>
                      </a:r>
                      <a:r>
                        <a:rPr lang="hr-HR" sz="1600" b="0" u="none" dirty="0" smtClean="0"/>
                        <a:t>DA-33,DJ-67</a:t>
                      </a:r>
                      <a:endParaRPr lang="hr-HR" sz="1600" b="0" u="none" dirty="0" smtClean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809879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ravokutnik 2"/>
          <p:cNvSpPr/>
          <p:nvPr/>
        </p:nvSpPr>
        <p:spPr>
          <a:xfrm>
            <a:off x="1524000" y="228600"/>
            <a:ext cx="6172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400" b="1" dirty="0" smtClean="0">
                <a:solidFill>
                  <a:schemeClr val="accent1">
                    <a:lumMod val="75000"/>
                  </a:schemeClr>
                </a:solidFill>
              </a:rPr>
              <a:t>Odnos roditelja i učitelja/škole</a:t>
            </a:r>
            <a:endParaRPr lang="hr-HR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0" y="762000"/>
          <a:ext cx="9144000" cy="617872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723745"/>
                <a:gridCol w="1167319"/>
                <a:gridCol w="2723745"/>
                <a:gridCol w="2529191"/>
              </a:tblGrid>
              <a:tr h="6858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  <a:endParaRPr lang="hr-HR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RODITELJI  (%)</a:t>
                      </a:r>
                    </a:p>
                  </a:txBody>
                  <a:tcPr/>
                </a:tc>
              </a:tr>
              <a:tr h="9906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Roditeljski sastanci su dobro osmišljeni, a obavijesti o njima pravovremene.</a:t>
                      </a:r>
                      <a:endParaRPr lang="hr-HR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Uvijek/povremeno/ponekad</a:t>
                      </a:r>
                      <a:r>
                        <a:rPr lang="hr-HR" sz="1600" b="0" baseline="0" dirty="0" smtClean="0"/>
                        <a:t> – 33,3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87,8</a:t>
                      </a:r>
                      <a:endParaRPr lang="hr-HR" sz="1600" b="0" dirty="0"/>
                    </a:p>
                  </a:txBody>
                  <a:tcPr/>
                </a:tc>
              </a:tr>
              <a:tr h="631965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75</a:t>
                      </a:r>
                    </a:p>
                    <a:p>
                      <a:pPr algn="ctr"/>
                      <a:r>
                        <a:rPr lang="hr-HR" sz="1600" b="0" dirty="0" smtClean="0"/>
                        <a:t>Nikad- 25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59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22,7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35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Dobro surađujemo.</a:t>
                      </a:r>
                    </a:p>
                    <a:p>
                      <a:pPr algn="ctr"/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60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- 81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4258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Često -50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61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- 19</a:t>
                      </a:r>
                      <a:endParaRPr lang="hr-HR" sz="1600" b="0" dirty="0"/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51389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Učiteljica/škola uzima u obzir mišljenje roditelja o razvoju i napredovanju djeteta.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50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Povremeno- 50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58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1169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46,6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33,3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39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- 27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86888" y="228600"/>
            <a:ext cx="69033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tx2">
                    <a:lumMod val="75000"/>
                  </a:schemeClr>
                </a:solidFill>
              </a:rPr>
              <a:t>Planiranje nastavnog procesa i radno ozračje</a:t>
            </a:r>
            <a:endParaRPr lang="hr-HR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-2" y="838199"/>
          <a:ext cx="9144001" cy="602625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765177"/>
                <a:gridCol w="1035425"/>
                <a:gridCol w="4343399"/>
              </a:tblGrid>
              <a:tr h="6375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</a:tr>
              <a:tr h="98994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pl-PL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l-PL" sz="1600" b="1" dirty="0" smtClean="0">
                          <a:latin typeface="Calibri" pitchFamily="34" charset="0"/>
                          <a:cs typeface="Calibri" pitchFamily="34" charset="0"/>
                        </a:rPr>
                        <a:t>U našoj školi je poticajno radno ozračje.</a:t>
                      </a:r>
                      <a:endParaRPr lang="hr-HR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40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- 60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819086">
                <a:tc>
                  <a:txBody>
                    <a:bodyPr/>
                    <a:lstStyle/>
                    <a:p>
                      <a:pPr algn="ctr"/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– 14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64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- 21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4952">
                <a:tc>
                  <a:txBody>
                    <a:bodyPr/>
                    <a:lstStyle/>
                    <a:p>
                      <a:pPr algn="ctr"/>
                      <a:r>
                        <a:rPr lang="vi-VN" sz="1600" b="1" dirty="0" smtClean="0">
                          <a:latin typeface="Calibri" pitchFamily="34" charset="0"/>
                          <a:cs typeface="Calibri" pitchFamily="34" charset="0"/>
                        </a:rPr>
                        <a:t>Kvalitetno surađujem s kolegicama u školi.</a:t>
                      </a:r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– 20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- 80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291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– 50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- 36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7836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Ravnatelj i stručni suradnici podržavaju kvalitetan rad djelatnika škole.</a:t>
                      </a:r>
                    </a:p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- 100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36665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– 28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-  50</a:t>
                      </a:r>
                    </a:p>
                    <a:p>
                      <a:pPr algn="ctr"/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04800" y="316992"/>
          <a:ext cx="8610600" cy="654100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545541"/>
                <a:gridCol w="975025"/>
                <a:gridCol w="4090034"/>
              </a:tblGrid>
              <a:tr h="7168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</a:tr>
              <a:tr h="81930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U školi me potiču da se stručno usavršavam.</a:t>
                      </a:r>
                      <a:endParaRPr lang="hr-HR" sz="1600" b="1" dirty="0" smtClean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– 75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/>
                </a:tc>
              </a:tr>
              <a:tr h="682752">
                <a:tc>
                  <a:txBody>
                    <a:bodyPr/>
                    <a:lstStyle/>
                    <a:p>
                      <a:pPr algn="ctr"/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Često/povremeno - 33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8096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>
                          <a:latin typeface="Calibri" pitchFamily="34" charset="0"/>
                          <a:cs typeface="Calibri" pitchFamily="34" charset="0"/>
                        </a:rPr>
                        <a:t>Imam na raspolaganju potrebna i funkcionalna nastavna sredstva.</a:t>
                      </a:r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- 40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245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- 57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3259">
                <a:tc>
                  <a:txBody>
                    <a:bodyPr/>
                    <a:lstStyle/>
                    <a:p>
                      <a:pPr algn="ctr"/>
                      <a:r>
                        <a:rPr lang="vi-VN" sz="1600" b="1" dirty="0" smtClean="0">
                          <a:latin typeface="Calibri" pitchFamily="34" charset="0"/>
                          <a:cs typeface="Calibri" pitchFamily="34" charset="0"/>
                        </a:rPr>
                        <a:t>Stručni suradnici rade na unaprjeđenju kvalitete nastave.</a:t>
                      </a:r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 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40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- 60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752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– 25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50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752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Školska uprava razvija školu na zadovoljstvo učenika, učitelja i roditelja.</a:t>
                      </a:r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4. r. 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Povremeno – 75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25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2752">
                <a:tc>
                  <a:txBody>
                    <a:bodyPr/>
                    <a:lstStyle/>
                    <a:p>
                      <a:pPr algn="ctr"/>
                      <a:endParaRPr lang="hr-HR" sz="16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>
                          <a:latin typeface="Calibri" pitchFamily="34" charset="0"/>
                          <a:cs typeface="Calibri" pitchFamily="34" charset="0"/>
                        </a:rPr>
                        <a:t>8. r.</a:t>
                      </a: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Uvijek - 20</a:t>
                      </a:r>
                    </a:p>
                    <a:p>
                      <a:pPr algn="ctr"/>
                      <a:r>
                        <a:rPr lang="hr-HR" sz="1600" b="0" dirty="0" smtClean="0">
                          <a:latin typeface="Calibri" pitchFamily="34" charset="0"/>
                          <a:cs typeface="Calibri" pitchFamily="34" charset="0"/>
                        </a:rPr>
                        <a:t>Često – 67</a:t>
                      </a:r>
                      <a:endParaRPr lang="hr-HR" sz="1600" b="0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58846"/>
            <a:ext cx="88392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hr-HR" sz="2800" b="1" dirty="0" smtClean="0"/>
              <a:t>POSTUPAK SAMOVRJEDNOVANJA ŠKOLA</a:t>
            </a:r>
          </a:p>
          <a:p>
            <a:endParaRPr lang="hr-HR" sz="2000" b="1" dirty="0" smtClean="0"/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1. Formiranje Školskoga tima za kvalitetu</a:t>
            </a:r>
          </a:p>
          <a:p>
            <a:r>
              <a:rPr lang="vi-VN" sz="2000" dirty="0" smtClean="0">
                <a:latin typeface="Calibri" pitchFamily="34" charset="0"/>
                <a:cs typeface="Calibri" pitchFamily="34" charset="0"/>
              </a:rPr>
              <a:t>2. Provođenje ispita vanjskoga vrjednovanja i primjena upitnika za prikupljanje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mišljenja i stavova učenika, roditelja i učitelja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3. Uvid i procjena rezultata ispita i upitnika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4. Tumačenje rezultata ispita i upitnika s učiteljima ispitivanih predmeta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5. Prikaz i tumačenje rezultata ispita vanjskoga vrjednovanja i upitnika na Učiteljskome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vijeću, Vijeću roditelja i Vijeću učenika</a:t>
            </a:r>
          </a:p>
          <a:p>
            <a:r>
              <a:rPr lang="pl-PL" sz="2000" dirty="0" smtClean="0">
                <a:latin typeface="Calibri" pitchFamily="34" charset="0"/>
                <a:cs typeface="Calibri" pitchFamily="34" charset="0"/>
              </a:rPr>
              <a:t>6. Prikupljanje i tumačenje podataka o organizaciji rada škole</a:t>
            </a:r>
          </a:p>
          <a:p>
            <a:r>
              <a:rPr lang="vi-VN" sz="2000" dirty="0" smtClean="0">
                <a:latin typeface="Calibri" pitchFamily="34" charset="0"/>
                <a:cs typeface="Calibri" pitchFamily="34" charset="0"/>
              </a:rPr>
              <a:t>7. KREDA-analiza - određivanje prioritetnih područja unaprjeđenja rada škole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8. Školski razvojni plan</a:t>
            </a:r>
          </a:p>
          <a:p>
            <a:r>
              <a:rPr lang="pl-PL" sz="2000" dirty="0" smtClean="0">
                <a:latin typeface="Calibri" pitchFamily="34" charset="0"/>
                <a:cs typeface="Calibri" pitchFamily="34" charset="0"/>
              </a:rPr>
              <a:t>9. Osvrt na proces samovrjednovanja</a:t>
            </a:r>
          </a:p>
          <a:p>
            <a:r>
              <a:rPr lang="hr-HR" sz="2000" dirty="0" smtClean="0">
                <a:latin typeface="Calibri" pitchFamily="34" charset="0"/>
                <a:cs typeface="Calibri" pitchFamily="34" charset="0"/>
              </a:rPr>
              <a:t>10. Realizacija Školskoga razvojnog plana</a:t>
            </a:r>
            <a:endParaRPr lang="hr-HR" sz="2000" dirty="0"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 numCol="2"/>
          <a:lstStyle/>
          <a:p>
            <a:pPr marL="0" indent="0">
              <a:buNone/>
            </a:pPr>
            <a:r>
              <a:rPr lang="hr-HR" b="1" dirty="0" smtClean="0">
                <a:solidFill>
                  <a:schemeClr val="accent1">
                    <a:lumMod val="75000"/>
                  </a:schemeClr>
                </a:solidFill>
              </a:rPr>
              <a:t>Uzorak: </a:t>
            </a:r>
            <a:r>
              <a:rPr lang="hr-HR" b="1" dirty="0" smtClean="0"/>
              <a:t>125 ispitanika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- učenici 4. r. (28)</a:t>
            </a:r>
          </a:p>
          <a:p>
            <a:pPr marL="0" indent="0">
              <a:buNone/>
            </a:pPr>
            <a:r>
              <a:rPr lang="hr-HR" sz="2400" dirty="0" smtClean="0"/>
              <a:t>- učitelji/ce 4. r. (5)</a:t>
            </a:r>
          </a:p>
          <a:p>
            <a:pPr marL="0" indent="0">
              <a:buNone/>
            </a:pPr>
            <a:r>
              <a:rPr lang="hr-HR" sz="2400" dirty="0" smtClean="0"/>
              <a:t>- roditelji učenika 4. r. (30)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- anketni upitnici NCVVO-a</a:t>
            </a:r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endParaRPr lang="hr-HR" sz="2400" dirty="0" smtClean="0"/>
          </a:p>
          <a:p>
            <a:pPr marL="0" indent="0">
              <a:buNone/>
            </a:pPr>
            <a:r>
              <a:rPr lang="hr-HR" sz="2400" dirty="0" smtClean="0"/>
              <a:t>- učenici 8. r. (27)</a:t>
            </a:r>
          </a:p>
          <a:p>
            <a:pPr marL="0" indent="0">
              <a:buNone/>
            </a:pPr>
            <a:r>
              <a:rPr lang="hr-HR" sz="2400" dirty="0" smtClean="0"/>
              <a:t>- učitelji/ce 8. r. (14)</a:t>
            </a:r>
          </a:p>
          <a:p>
            <a:pPr marL="0" indent="0">
              <a:buNone/>
            </a:pPr>
            <a:r>
              <a:rPr lang="hr-HR" sz="2400" dirty="0" smtClean="0"/>
              <a:t>- roditelji učenika 8. r. (21)</a:t>
            </a:r>
          </a:p>
          <a:p>
            <a:pPr marL="0" indent="0">
              <a:buNone/>
            </a:pPr>
            <a:r>
              <a:rPr lang="hr-HR" sz="2400" dirty="0" smtClean="0"/>
              <a:t> </a:t>
            </a:r>
          </a:p>
        </p:txBody>
      </p:sp>
    </p:spTree>
    <p:extLst>
      <p:ext uri="{BB962C8B-B14F-4D97-AF65-F5344CB8AC3E}">
        <p14:creationId xmlns="" xmlns:p14="http://schemas.microsoft.com/office/powerpoint/2010/main" val="96366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990600"/>
            <a:ext cx="8586788" cy="497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2000" y="914400"/>
            <a:ext cx="10668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8600" y="304800"/>
            <a:ext cx="865653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i="1" dirty="0" smtClean="0"/>
              <a:t>Usporedbe mišljenja različitih dionika o procesima unutar škole (učenici,</a:t>
            </a:r>
          </a:p>
          <a:p>
            <a:r>
              <a:rPr lang="hr-HR" b="1" i="1" dirty="0" smtClean="0"/>
              <a:t>roditelji, učitelji)</a:t>
            </a:r>
            <a:endParaRPr lang="hr-HR" dirty="0" smtClean="0"/>
          </a:p>
          <a:p>
            <a:endParaRPr lang="hr-HR" dirty="0" smtClean="0"/>
          </a:p>
          <a:p>
            <a:endParaRPr lang="hr-HR" dirty="0" smtClean="0"/>
          </a:p>
          <a:p>
            <a:r>
              <a:rPr lang="it-IT" dirty="0" smtClean="0">
                <a:latin typeface="+mj-lt"/>
              </a:rPr>
              <a:t>Svi ispitanici (učenici, učitelji i roditelji) davali su svoje procjene na</a:t>
            </a:r>
          </a:p>
          <a:p>
            <a:r>
              <a:rPr lang="vi-VN" dirty="0" smtClean="0">
                <a:latin typeface="+mj-lt"/>
              </a:rPr>
              <a:t>skali od 5 stupnjeva o tome koliko se često događa ono što opisuje tvrdnja. </a:t>
            </a:r>
            <a:endParaRPr lang="hr-HR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Ukoliko</a:t>
            </a:r>
            <a:r>
              <a:rPr lang="hr-HR" dirty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je pojedini sudionik mislio da se to nikada ne događa dao je procjenu 1, </a:t>
            </a:r>
            <a:endParaRPr lang="hr-HR" dirty="0" smtClean="0">
              <a:latin typeface="+mj-lt"/>
            </a:endParaRPr>
          </a:p>
          <a:p>
            <a:r>
              <a:rPr lang="vi-VN" dirty="0" smtClean="0">
                <a:latin typeface="+mj-lt"/>
              </a:rPr>
              <a:t>ukoliko se</a:t>
            </a:r>
            <a:r>
              <a:rPr lang="hr-HR" dirty="0" smtClean="0">
                <a:latin typeface="+mj-lt"/>
              </a:rPr>
              <a:t> </a:t>
            </a:r>
            <a:r>
              <a:rPr lang="vi-VN" dirty="0" smtClean="0">
                <a:latin typeface="+mj-lt"/>
              </a:rPr>
              <a:t>opisano vrlo rijetko događa dao je procjenu 2, za povremeno događanje procjena</a:t>
            </a:r>
          </a:p>
          <a:p>
            <a:r>
              <a:rPr lang="pl-PL" dirty="0" smtClean="0">
                <a:latin typeface="+mj-lt"/>
              </a:rPr>
              <a:t>je bila 3, za često 4, a za uvijek 5</a:t>
            </a:r>
            <a:r>
              <a:rPr lang="pl-PL" dirty="0" smtClean="0">
                <a:latin typeface="+mj-lt"/>
              </a:rPr>
              <a:t>.</a:t>
            </a:r>
          </a:p>
          <a:p>
            <a:endParaRPr lang="pl-PL" dirty="0" smtClean="0">
              <a:latin typeface="+mj-lt"/>
            </a:endParaRPr>
          </a:p>
          <a:p>
            <a:pPr algn="ctr"/>
            <a:r>
              <a:rPr lang="hr-HR" b="1" dirty="0" smtClean="0"/>
              <a:t>Nikada /</a:t>
            </a:r>
            <a:r>
              <a:rPr lang="hr-HR" dirty="0" smtClean="0"/>
              <a:t> </a:t>
            </a:r>
            <a:r>
              <a:rPr lang="hr-HR" b="1" dirty="0" smtClean="0"/>
              <a:t>Vrlo rijetko/</a:t>
            </a:r>
            <a:r>
              <a:rPr lang="hr-HR" dirty="0" smtClean="0"/>
              <a:t> </a:t>
            </a:r>
            <a:r>
              <a:rPr lang="hr-HR" b="1" dirty="0" smtClean="0"/>
              <a:t>Povremeno/</a:t>
            </a:r>
            <a:r>
              <a:rPr lang="hr-HR" dirty="0" smtClean="0"/>
              <a:t> </a:t>
            </a:r>
            <a:r>
              <a:rPr lang="hr-HR" b="1" dirty="0" smtClean="0"/>
              <a:t>Često/ </a:t>
            </a:r>
            <a:r>
              <a:rPr lang="hr-HR" dirty="0" smtClean="0"/>
              <a:t> </a:t>
            </a:r>
            <a:r>
              <a:rPr lang="hr-HR" b="1" dirty="0" smtClean="0"/>
              <a:t>Uvijek</a:t>
            </a:r>
            <a:endParaRPr lang="pl-PL" dirty="0" smtClean="0">
              <a:latin typeface="+mj-lt"/>
            </a:endParaRPr>
          </a:p>
          <a:p>
            <a:endParaRPr lang="pl-PL" dirty="0" smtClean="0">
              <a:latin typeface="+mj-lt"/>
            </a:endParaRPr>
          </a:p>
          <a:p>
            <a:endParaRPr lang="pl-PL" dirty="0" smtClean="0">
              <a:latin typeface="+mj-lt"/>
            </a:endParaRPr>
          </a:p>
          <a:p>
            <a:endParaRPr lang="hr-H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ica 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925960215"/>
              </p:ext>
            </p:extLst>
          </p:nvPr>
        </p:nvGraphicFramePr>
        <p:xfrm>
          <a:off x="0" y="990597"/>
          <a:ext cx="9144000" cy="586062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972235"/>
                <a:gridCol w="618565"/>
                <a:gridCol w="3000520"/>
                <a:gridCol w="1809543"/>
                <a:gridCol w="1743137"/>
              </a:tblGrid>
              <a:tr h="92380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RAZRED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UČITELJI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RODITELJI (%)</a:t>
                      </a:r>
                      <a:endParaRPr lang="hr-HR" dirty="0"/>
                    </a:p>
                  </a:txBody>
                  <a:tcPr/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1" dirty="0" smtClean="0"/>
                    </a:p>
                    <a:p>
                      <a:pPr algn="ctr"/>
                      <a:r>
                        <a:rPr lang="hr-HR" sz="1600" b="1" dirty="0" smtClean="0"/>
                        <a:t>Učenici vole ići u školu.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 4. r.</a:t>
                      </a:r>
                    </a:p>
                    <a:p>
                      <a:pPr algn="ctr"/>
                      <a:r>
                        <a:rPr lang="hr-HR" sz="1600" b="0" dirty="0" smtClean="0"/>
                        <a:t>Uvijek - 38,50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31,25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- 20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80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42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 21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 – 12</a:t>
                      </a:r>
                      <a:endParaRPr lang="hr-HR" sz="1600" b="0" dirty="0"/>
                    </a:p>
                  </a:txBody>
                  <a:tcPr/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 8. r.</a:t>
                      </a:r>
                    </a:p>
                    <a:p>
                      <a:pPr algn="ctr"/>
                      <a:r>
                        <a:rPr lang="hr-HR" sz="1600" b="0" dirty="0" smtClean="0"/>
                        <a:t>Uvijek - 25,93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Povremeno – 33,3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- 20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80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0" dirty="0" smtClean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33,3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 – 12,5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8726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Učenici se boje nekih učenika.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 4. r.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6,7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Nikada – 73,33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 – 25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</a:t>
                      </a:r>
                      <a:r>
                        <a:rPr lang="hr-HR" sz="1600" b="0" baseline="0" dirty="0" smtClean="0"/>
                        <a:t> - 50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Nikada – 56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25</a:t>
                      </a:r>
                    </a:p>
                    <a:p>
                      <a:pPr algn="ctr"/>
                      <a:r>
                        <a:rPr lang="hr-HR" sz="1600" b="0" dirty="0" smtClean="0"/>
                        <a:t>Uvijek – 6,2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u="sng" dirty="0" smtClean="0"/>
                        <a:t>učenici 8. r.</a:t>
                      </a:r>
                    </a:p>
                    <a:p>
                      <a:pPr algn="ctr"/>
                      <a:r>
                        <a:rPr lang="hr-HR" sz="1600" b="0" dirty="0" smtClean="0"/>
                        <a:t>Uvijek - 13,79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- 58,62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Vrlo rijetko – 50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25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25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baseline="0" dirty="0" smtClean="0"/>
                        <a:t>Nikad - 62,50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Uvijek – 4,17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859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Učenici</a:t>
                      </a:r>
                      <a:r>
                        <a:rPr lang="hr-HR" sz="1600" b="1" baseline="0" dirty="0" smtClean="0"/>
                        <a:t> se u školi </a:t>
                      </a:r>
                      <a:r>
                        <a:rPr lang="hr-HR" sz="1600" b="1" dirty="0" smtClean="0"/>
                        <a:t>osjećaju sigurno.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u="sng" dirty="0" smtClean="0"/>
                        <a:t>učenici 4. r.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75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u="sng" dirty="0" smtClean="0"/>
                        <a:t>učenici 8. r.</a:t>
                      </a:r>
                    </a:p>
                    <a:p>
                      <a:pPr algn="ctr"/>
                      <a:r>
                        <a:rPr lang="hr-HR" sz="1600" b="0" dirty="0" smtClean="0"/>
                        <a:t>Uvijek – 44,4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37,04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80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- 20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- 54,55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13,6</a:t>
                      </a:r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609600" y="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Školsko ozračje – odnos među učenicima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609600"/>
            <a:ext cx="7162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b="1" dirty="0" smtClean="0"/>
              <a:t>Kategorije: </a:t>
            </a:r>
            <a:r>
              <a:rPr lang="hr-HR" dirty="0" smtClean="0"/>
              <a:t> </a:t>
            </a:r>
            <a:r>
              <a:rPr lang="hr-HR" b="1" dirty="0" smtClean="0"/>
              <a:t>Nikada /</a:t>
            </a:r>
            <a:r>
              <a:rPr lang="hr-HR" dirty="0" smtClean="0"/>
              <a:t> </a:t>
            </a:r>
            <a:r>
              <a:rPr lang="hr-HR" b="1" dirty="0" smtClean="0"/>
              <a:t>Vrlo rijetko/</a:t>
            </a:r>
            <a:r>
              <a:rPr lang="hr-HR" dirty="0" smtClean="0"/>
              <a:t> </a:t>
            </a:r>
            <a:r>
              <a:rPr lang="hr-HR" b="1" dirty="0" smtClean="0"/>
              <a:t>Povremeno/</a:t>
            </a:r>
            <a:r>
              <a:rPr lang="hr-HR" dirty="0" smtClean="0"/>
              <a:t> </a:t>
            </a:r>
            <a:r>
              <a:rPr lang="hr-HR" b="1" dirty="0" smtClean="0"/>
              <a:t>Često/ </a:t>
            </a:r>
            <a:r>
              <a:rPr lang="hr-HR" dirty="0" smtClean="0"/>
              <a:t> </a:t>
            </a:r>
            <a:r>
              <a:rPr lang="hr-HR" b="1" dirty="0" smtClean="0"/>
              <a:t>Uvijek</a:t>
            </a:r>
            <a:r>
              <a:rPr lang="hr-HR" dirty="0" smtClean="0"/>
              <a:t> </a:t>
            </a:r>
            <a:endParaRPr lang="hr-HR" dirty="0"/>
          </a:p>
        </p:txBody>
      </p:sp>
    </p:spTree>
    <p:extLst>
      <p:ext uri="{BB962C8B-B14F-4D97-AF65-F5344CB8AC3E}">
        <p14:creationId xmlns="" xmlns:p14="http://schemas.microsoft.com/office/powerpoint/2010/main" val="57238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-1" y="990600"/>
          <a:ext cx="9144001" cy="4475475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1842322"/>
                <a:gridCol w="596078"/>
                <a:gridCol w="3088566"/>
                <a:gridCol w="1842322"/>
                <a:gridCol w="1774713"/>
              </a:tblGrid>
              <a:tr h="831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UČITELJI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algn="ctr"/>
                      <a:r>
                        <a:rPr lang="hr-HR" dirty="0" smtClean="0"/>
                        <a:t>RODITELJI (%)</a:t>
                      </a:r>
                      <a:endParaRPr lang="hr-HR" dirty="0"/>
                    </a:p>
                  </a:txBody>
                  <a:tcPr/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Učenici</a:t>
                      </a:r>
                      <a:r>
                        <a:rPr lang="hr-HR" sz="1600" b="1" baseline="0" dirty="0" smtClean="0"/>
                        <a:t> se u</a:t>
                      </a:r>
                      <a:r>
                        <a:rPr lang="hr-HR" sz="1600" b="1" dirty="0" smtClean="0"/>
                        <a:t> školi osjećaju uspješno.</a:t>
                      </a:r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- 43,75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- 80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47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- 35</a:t>
                      </a:r>
                      <a:endParaRPr lang="hr-HR" sz="1600" b="0" dirty="0"/>
                    </a:p>
                  </a:txBody>
                  <a:tcPr/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11,54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- 20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80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</a:t>
                      </a:r>
                      <a:r>
                        <a:rPr lang="hr-HR" sz="1600" b="0" dirty="0" smtClean="0"/>
                        <a:t>38,46</a:t>
                      </a:r>
                      <a:endParaRPr lang="hr-HR" sz="1600" b="0" baseline="0" dirty="0" smtClean="0"/>
                    </a:p>
                    <a:p>
                      <a:pPr algn="ctr"/>
                      <a:r>
                        <a:rPr lang="hr-HR" sz="1600" b="0" baseline="0" dirty="0" smtClean="0"/>
                        <a:t>Nikada – 11,5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 smtClean="0"/>
                        <a:t>U razredu ima djece s kojom se druga djeca ne druže.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Povremeno – 25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37,5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Vrlo rijetko </a:t>
                      </a:r>
                      <a:r>
                        <a:rPr lang="hr-HR" sz="1600" b="0" baseline="0" dirty="0" smtClean="0"/>
                        <a:t> - 100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21,2</a:t>
                      </a:r>
                    </a:p>
                    <a:p>
                      <a:pPr algn="ctr"/>
                      <a:r>
                        <a:rPr lang="hr-HR" sz="1600" b="0" dirty="0" smtClean="0"/>
                        <a:t>Nikada-</a:t>
                      </a:r>
                      <a:r>
                        <a:rPr lang="hr-HR" sz="1600" b="0" baseline="0" dirty="0" smtClean="0"/>
                        <a:t> 27,2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831425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17,2</a:t>
                      </a:r>
                    </a:p>
                    <a:p>
                      <a:pPr algn="ctr"/>
                      <a:r>
                        <a:rPr lang="hr-HR" sz="1600" b="0" dirty="0" smtClean="0"/>
                        <a:t>Nikad – 24,4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 42,8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Rijetko – 14,2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Vrlo rijetko – 29,6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25,9</a:t>
                      </a:r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niOkvir 2"/>
          <p:cNvSpPr txBox="1"/>
          <p:nvPr/>
        </p:nvSpPr>
        <p:spPr>
          <a:xfrm>
            <a:off x="609600" y="2286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Školsko ozračje – odnos među učenicima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/>
        </p:nvSpPr>
        <p:spPr>
          <a:xfrm>
            <a:off x="2438400" y="228600"/>
            <a:ext cx="3803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Odnos učenika i učitelja 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ica 3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319980812"/>
              </p:ext>
            </p:extLst>
          </p:nvPr>
        </p:nvGraphicFramePr>
        <p:xfrm>
          <a:off x="0" y="933510"/>
          <a:ext cx="9144000" cy="592449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516697"/>
                <a:gridCol w="1006679"/>
                <a:gridCol w="1963024"/>
                <a:gridCol w="1828800"/>
                <a:gridCol w="1828800"/>
              </a:tblGrid>
              <a:tr h="14572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  <a:p>
                      <a:pPr algn="ctr"/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</a:t>
                      </a:r>
                    </a:p>
                    <a:p>
                      <a:pPr algn="ctr"/>
                      <a:r>
                        <a:rPr lang="hr-HR" dirty="0" smtClean="0"/>
                        <a:t>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 LJI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RODITELJI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(%)</a:t>
                      </a:r>
                    </a:p>
                    <a:p>
                      <a:pPr algn="ctr"/>
                      <a:endParaRPr lang="hr-HR" dirty="0" smtClean="0"/>
                    </a:p>
                  </a:txBody>
                  <a:tcPr/>
                </a:tc>
              </a:tr>
              <a:tr h="1307802">
                <a:tc>
                  <a:txBody>
                    <a:bodyPr/>
                    <a:lstStyle/>
                    <a:p>
                      <a:pPr algn="ctr">
                        <a:spcBef>
                          <a:spcPts val="0"/>
                        </a:spcBef>
                      </a:pPr>
                      <a:r>
                        <a:rPr lang="hr-HR" sz="1600" b="1" dirty="0" smtClean="0"/>
                        <a:t>Učitelj/</a:t>
                      </a:r>
                      <a:r>
                        <a:rPr lang="hr-HR" sz="1600" b="1" dirty="0" err="1" smtClean="0"/>
                        <a:t>ica</a:t>
                      </a:r>
                      <a:r>
                        <a:rPr lang="hr-HR" sz="1600" b="1" dirty="0" smtClean="0"/>
                        <a:t> se prema svim učenicima ponaša prijateljski i s poštovanjem.</a:t>
                      </a:r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- 93,75</a:t>
                      </a:r>
                    </a:p>
                    <a:p>
                      <a:pPr algn="ctr"/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</a:t>
                      </a:r>
                      <a:r>
                        <a:rPr lang="hr-HR" sz="1600" b="0" baseline="0" dirty="0" smtClean="0"/>
                        <a:t> - 100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90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- 6</a:t>
                      </a:r>
                      <a:endParaRPr lang="hr-HR" sz="1600" b="0" dirty="0"/>
                    </a:p>
                  </a:txBody>
                  <a:tcPr/>
                </a:tc>
              </a:tr>
              <a:tr h="1307802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- 29,63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Vrlo rijetko – 14,8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0" dirty="0" smtClean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71,4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28,5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40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</a:t>
                      </a:r>
                      <a:r>
                        <a:rPr lang="hr-HR" sz="1600" b="0" baseline="0" dirty="0" smtClean="0"/>
                        <a:t> – 20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Vrlo rijetko - 8</a:t>
                      </a:r>
                      <a:endParaRPr lang="hr-HR" sz="1600" b="0" dirty="0" smtClean="0"/>
                    </a:p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2418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se pridržavaju dogovora s učenicima.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  <a:p>
                      <a:pPr algn="ctr"/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- 68,75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</a:t>
                      </a:r>
                      <a:r>
                        <a:rPr lang="hr-HR" sz="1600" b="0" baseline="0" dirty="0" smtClean="0"/>
                        <a:t> - 100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71,8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- 25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079203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8. r.</a:t>
                      </a:r>
                    </a:p>
                    <a:p>
                      <a:pPr algn="ctr"/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33,3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– 33,3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- 100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</a:t>
                      </a:r>
                      <a:r>
                        <a:rPr lang="hr-HR" sz="1600" b="0" baseline="0" dirty="0" smtClean="0"/>
                        <a:t> – 45,8</a:t>
                      </a:r>
                    </a:p>
                    <a:p>
                      <a:pPr algn="ctr"/>
                      <a:r>
                        <a:rPr lang="hr-HR" sz="1600" b="0" baseline="0" dirty="0" smtClean="0"/>
                        <a:t>Ne mogu procijeniti - 25</a:t>
                      </a:r>
                      <a:endParaRPr lang="hr-HR" sz="1600" b="0" dirty="0" smtClean="0"/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53068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0" y="838200"/>
          <a:ext cx="9144000" cy="5323997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209800"/>
                <a:gridCol w="990600"/>
                <a:gridCol w="2286000"/>
                <a:gridCol w="1828800"/>
                <a:gridCol w="1828800"/>
              </a:tblGrid>
              <a:tr h="630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ANKETNO PITANJE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RAZRED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UČENICI (%)</a:t>
                      </a:r>
                      <a:endParaRPr lang="hr-H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UČITELJI (%)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dirty="0" smtClean="0"/>
                        <a:t>RODITELJI  (%)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dirty="0" smtClean="0"/>
                    </a:p>
                  </a:txBody>
                  <a:tcPr/>
                </a:tc>
              </a:tr>
              <a:tr h="63007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Učitelji </a:t>
                      </a:r>
                      <a:r>
                        <a:rPr lang="hr-HR" sz="1600" b="1" baseline="0" dirty="0" smtClean="0"/>
                        <a:t> </a:t>
                      </a:r>
                      <a:r>
                        <a:rPr lang="hr-HR" sz="1600" b="1" dirty="0" smtClean="0"/>
                        <a:t>se ispričaju učenicima kada pogriješe.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100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- 100</a:t>
                      </a:r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78,7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- 9</a:t>
                      </a:r>
                      <a:endParaRPr lang="hr-HR" sz="1600" b="0" dirty="0"/>
                    </a:p>
                  </a:txBody>
                  <a:tcPr/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8. r.</a:t>
                      </a:r>
                      <a:endParaRPr lang="hr-HR" sz="1600" b="1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-42,86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10,71</a:t>
                      </a:r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0" dirty="0" smtClean="0"/>
                        <a:t>Uvijek – 76,9</a:t>
                      </a:r>
                    </a:p>
                    <a:p>
                      <a:endParaRPr lang="hr-HR" sz="160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29,17</a:t>
                      </a:r>
                    </a:p>
                    <a:p>
                      <a:pPr algn="ctr"/>
                      <a:r>
                        <a:rPr lang="hr-HR" sz="1600" b="0" dirty="0" smtClean="0"/>
                        <a:t>Vrlo rijetko – 20,8</a:t>
                      </a:r>
                      <a:endParaRPr lang="hr-HR" sz="1600" b="0" dirty="0"/>
                    </a:p>
                  </a:txBody>
                  <a:tcPr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Učenici</a:t>
                      </a:r>
                      <a:r>
                        <a:rPr lang="hr-HR" sz="1600" b="1" baseline="0" dirty="0" smtClean="0"/>
                        <a:t> m</a:t>
                      </a:r>
                      <a:r>
                        <a:rPr lang="hr-HR" sz="1600" b="1" dirty="0" smtClean="0"/>
                        <a:t>ogu slobodno tražiti savjet od pedagoga ili psihologa škole.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8. r.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66,67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7,4 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Uvijek</a:t>
                      </a:r>
                      <a:r>
                        <a:rPr lang="hr-HR" sz="1600" baseline="0" dirty="0" smtClean="0"/>
                        <a:t> -71,4</a:t>
                      </a:r>
                    </a:p>
                    <a:p>
                      <a:r>
                        <a:rPr lang="hr-HR" sz="1600" baseline="0" dirty="0" smtClean="0"/>
                        <a:t>Često – 28,5</a:t>
                      </a:r>
                      <a:endParaRPr lang="hr-HR" sz="16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78,2</a:t>
                      </a:r>
                    </a:p>
                    <a:p>
                      <a:pPr algn="ctr"/>
                      <a:r>
                        <a:rPr lang="hr-HR" sz="1600" b="0" dirty="0" smtClean="0"/>
                        <a:t>Nikada – 4,3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Učitelji razumiju potrebe i probleme učenika.</a:t>
                      </a:r>
                      <a:endParaRPr lang="hr-HR" sz="1600" b="1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b="1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b="1" dirty="0" smtClean="0"/>
                        <a:t>4. r.</a:t>
                      </a:r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hr-HR" sz="1600" dirty="0" smtClean="0"/>
                        <a:t>Uvijek</a:t>
                      </a:r>
                      <a:r>
                        <a:rPr lang="hr-HR" sz="1600" baseline="0" dirty="0" smtClean="0"/>
                        <a:t> – 56,2</a:t>
                      </a:r>
                    </a:p>
                    <a:p>
                      <a:r>
                        <a:rPr lang="hr-HR" sz="1600" baseline="0" dirty="0" smtClean="0"/>
                        <a:t>Vrlo rijetko – 12,5</a:t>
                      </a:r>
                      <a:endParaRPr lang="hr-HR" sz="160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Često – 60</a:t>
                      </a:r>
                    </a:p>
                    <a:p>
                      <a:pPr algn="ctr"/>
                      <a:r>
                        <a:rPr lang="hr-HR" sz="1600" b="0" dirty="0" smtClean="0"/>
                        <a:t>Povremeno - 20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69,7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21,2</a:t>
                      </a:r>
                      <a:endParaRPr lang="hr-HR" sz="1600" b="0" dirty="0"/>
                    </a:p>
                  </a:txBody>
                  <a:tcP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630077">
                <a:tc>
                  <a:txBody>
                    <a:bodyPr/>
                    <a:lstStyle/>
                    <a:p>
                      <a:pPr algn="ctr"/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1" dirty="0" smtClean="0"/>
                        <a:t>8. r.</a:t>
                      </a:r>
                      <a:endParaRPr lang="hr-HR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Povremeno – 33,3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r-HR" sz="1600" dirty="0" smtClean="0"/>
                        <a:t>Vrlo rijetko - 11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r-HR" sz="1600" dirty="0" smtClean="0"/>
                    </a:p>
                    <a:p>
                      <a:endParaRPr lang="hr-HR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28,5</a:t>
                      </a:r>
                    </a:p>
                    <a:p>
                      <a:pPr algn="ctr"/>
                      <a:r>
                        <a:rPr lang="hr-HR" sz="1600" b="0" dirty="0" smtClean="0"/>
                        <a:t>Često – 57</a:t>
                      </a:r>
                    </a:p>
                    <a:p>
                      <a:pPr algn="ctr"/>
                      <a:endParaRPr lang="hr-HR" sz="1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r-HR" sz="1600" b="0" dirty="0" smtClean="0"/>
                        <a:t>Uvijek – 33,3</a:t>
                      </a:r>
                    </a:p>
                    <a:p>
                      <a:pPr algn="ctr"/>
                      <a:r>
                        <a:rPr lang="hr-HR" sz="1600" b="0" dirty="0" smtClean="0"/>
                        <a:t>Ne mogu procijeniti – 16,6</a:t>
                      </a:r>
                      <a:endParaRPr lang="hr-HR" sz="1600" b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kstniOkvir 1"/>
          <p:cNvSpPr txBox="1"/>
          <p:nvPr/>
        </p:nvSpPr>
        <p:spPr>
          <a:xfrm>
            <a:off x="2438400" y="228600"/>
            <a:ext cx="38035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r-HR" sz="2800" b="1" dirty="0" smtClean="0">
                <a:solidFill>
                  <a:schemeClr val="accent1">
                    <a:lumMod val="75000"/>
                  </a:schemeClr>
                </a:solidFill>
              </a:rPr>
              <a:t>Odnos učenika i učitelja </a:t>
            </a:r>
            <a:endParaRPr lang="hr-HR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487</TotalTime>
  <Words>1923</Words>
  <Application>Microsoft Office PowerPoint</Application>
  <PresentationFormat>On-screen Show (4:3)</PresentationFormat>
  <Paragraphs>584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Office Theme</vt:lpstr>
      <vt:lpstr>Samovrednovanje škole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Samovrednovanje škole</dc:title>
  <dc:creator>Ana</dc:creator>
  <cp:lastModifiedBy>Ana</cp:lastModifiedBy>
  <cp:revision>62</cp:revision>
  <dcterms:created xsi:type="dcterms:W3CDTF">2006-08-16T00:00:00Z</dcterms:created>
  <dcterms:modified xsi:type="dcterms:W3CDTF">2015-07-06T18:51:37Z</dcterms:modified>
</cp:coreProperties>
</file>