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10363" cy="98425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pPr>
              <a:defRPr/>
            </a:pPr>
            <a:fld id="{F20CACA3-5103-4E7C-9EF2-56DC3C37C5D2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pPr>
              <a:defRPr/>
            </a:pPr>
            <a:r>
              <a:rPr lang="hr-HR"/>
              <a:t>9. Tolerancija u internetskoj komunikaciji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pPr>
              <a:defRPr/>
            </a:pPr>
            <a:fld id="{A79B6F24-1147-4803-B884-8938CC1B54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8300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83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314955-AD39-4CA2-B2B9-66C5AF319891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8188"/>
            <a:ext cx="4921250" cy="3690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1513" y="4675188"/>
            <a:ext cx="5367337" cy="4429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48788"/>
            <a:ext cx="2908300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hr-HR"/>
              <a:t>9. Tolerancija u internetskoj komunikaciji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00475" y="9348788"/>
            <a:ext cx="29083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EBFC36-FCE4-4CB1-9DDC-86ACABE8269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zervirano mjesto podnožja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r-HR" smtClean="0"/>
              <a:t>9. Tolerancija u internetskoj komunikaciji</a:t>
            </a:r>
          </a:p>
        </p:txBody>
      </p:sp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zervirano mjesto podnožja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hr-HR" smtClean="0"/>
              <a:t>9. Tolerancija u internetskoj komunikaciji</a:t>
            </a:r>
          </a:p>
        </p:txBody>
      </p:sp>
      <p:sp>
        <p:nvSpPr>
          <p:cNvPr id="22530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20483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D9E103-4A4D-454A-9AB5-E18DF135F7A3}" type="slidenum">
              <a:rPr lang="hr-H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utni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kutni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ravokutni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utni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avokutni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utni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avokutni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Pravokutni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15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91E42D-60AE-4003-A136-C29BB2FAA75F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16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7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46C3B2-6A56-4788-BE5F-C4D42DE4EA2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29A52-CA38-4382-86B8-189874BF76AF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6F18A-8FA1-4548-912B-950F6315FA5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F382-93A0-48EA-9069-31B59C2E90FB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50510-3BBC-4257-B841-8FEDC59777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4689-7DFB-488A-A609-0C781D873F29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B7F16-0740-46AD-B0E2-39939C5490B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ručno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ručno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ručno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Prostoručno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Prostoručno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Pravokutni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Pravokutni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Pravokutni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ravokutni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Pravokutni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Pravokutni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270572-FBA0-49DE-AF99-BAF7388FCE1B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2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CA4AFD-EF5E-49B9-AC91-DEF5AC5AEEA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8848E9-E70A-4350-A35C-24DD4CF99263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C54F2A-306E-43C4-94B9-A031C0B95C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utni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Pravokutni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ravokutni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utni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ravokutni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Pravokutni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ravokutni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avokutni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Pravokutni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1AE60A-CE52-4415-BCCA-242F02BC33CF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1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9F1BE2-7322-4862-97DB-713ABAD7C80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95EB3-354B-4731-A759-ED1C0842FB2E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270C-A4C7-4D05-9D11-9AA87D37A50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6F33B6-5F2D-4A36-92DE-43FE95EE092D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BD8960-EA87-4260-86B8-9E551371921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146AD-63A0-4F3F-B532-DED495CDA5F5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6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0B4E3-B86F-4345-820F-0D6E7FFC42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ni poveznik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Ravni poveznik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Ravni poveznik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Ravni poveznik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19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595D1B-A8D0-425A-A8FA-F6BE6F5BD337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20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1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602502-9098-45D8-9563-7CCEB575625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utni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ravokutni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utni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utni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Pravokutni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036" name="Rezervirano mjesto teksta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FFA121E-C6E2-4453-BB75-A335294C3613}" type="datetimeFigureOut">
              <a:rPr lang="sr-Latn-CS"/>
              <a:pPr>
                <a:defRPr/>
              </a:pPr>
              <a:t>4.5.2014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8FDDBF-5CA0-4D94-9D5A-D48BCE6DE02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7" r:id="rId2"/>
    <p:sldLayoutId id="2147483673" r:id="rId3"/>
    <p:sldLayoutId id="2147483674" r:id="rId4"/>
    <p:sldLayoutId id="2147483675" r:id="rId5"/>
    <p:sldLayoutId id="2147483668" r:id="rId6"/>
    <p:sldLayoutId id="2147483676" r:id="rId7"/>
    <p:sldLayoutId id="2147483669" r:id="rId8"/>
    <p:sldLayoutId id="2147483677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56810" y="4198937"/>
            <a:ext cx="7812495" cy="197510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8800" dirty="0" smtClean="0">
                <a:solidFill>
                  <a:srgbClr val="FF0000"/>
                </a:solidFill>
              </a:rPr>
              <a:t>Internet bonton </a:t>
            </a:r>
            <a:endParaRPr lang="hr-HR" sz="8800" dirty="0">
              <a:solidFill>
                <a:srgbClr val="FF0000"/>
              </a:solidFill>
            </a:endParaRPr>
          </a:p>
        </p:txBody>
      </p:sp>
      <p:sp>
        <p:nvSpPr>
          <p:cNvPr id="15362" name="Podnaslov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pic>
        <p:nvPicPr>
          <p:cNvPr id="15363" name="Picture 2" descr="http://www.alfa-portal.com/wp-content/uploads/2011/08/bonton-pecaros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1550" y="404813"/>
            <a:ext cx="48768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rgbClr val="FF0000"/>
                </a:solidFill>
              </a:rPr>
              <a:t>Što je bonton?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7410" name="Rezervirano mjesto sadržaja 2"/>
          <p:cNvSpPr>
            <a:spLocks noGrp="1"/>
          </p:cNvSpPr>
          <p:nvPr>
            <p:ph idx="1"/>
          </p:nvPr>
        </p:nvSpPr>
        <p:spPr>
          <a:xfrm>
            <a:off x="1071563" y="17145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800" b="1" smtClean="0">
                <a:latin typeface="Tahoma" pitchFamily="34" charset="0"/>
              </a:rPr>
              <a:t>K</a:t>
            </a:r>
            <a:r>
              <a:rPr lang="vi-VN" sz="2800" b="1" smtClean="0"/>
              <a:t>njiga ili kodeks ponašanja kojeg bi se trebao pridržavati svaki pripadnik društva. Bontoni nas uče kako se treba ponašati, izražavati, izgledati, komunicirati, gestikulirati i dr. u gotovo svakoj situaciji. Bonton najstrože osuđuje vrijeđanje, psovanje i fizičko obračunavanje. </a:t>
            </a:r>
          </a:p>
          <a:p>
            <a:pPr eaLnBrk="1" hangingPunct="1">
              <a:lnSpc>
                <a:spcPct val="80000"/>
              </a:lnSpc>
            </a:pPr>
            <a:r>
              <a:rPr lang="vi-VN" sz="2800" b="1" smtClean="0"/>
              <a:t>Osobe koje ne poznaju bonton, ili ga se ne pridržavaju, nisu prihvaćene u svim društvima te se smatraju nepristojnima i loše odgojenima.</a:t>
            </a:r>
          </a:p>
          <a:p>
            <a:pPr eaLnBrk="1" hangingPunct="1">
              <a:lnSpc>
                <a:spcPct val="80000"/>
              </a:lnSpc>
            </a:pPr>
            <a:endParaRPr lang="hr-HR" sz="280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www.os-skolara-hercegovac.skole.hr/upload/os-skolara-hercegovac/images/newsimg/397/Image/igr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260350"/>
            <a:ext cx="19288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rgbClr val="FF0000"/>
                </a:solidFill>
              </a:rPr>
              <a:t>Internet bonton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8435" name="Rezervirano mjesto sadržaja 2"/>
          <p:cNvSpPr>
            <a:spLocks noGrp="1"/>
          </p:cNvSpPr>
          <p:nvPr>
            <p:ph idx="1"/>
          </p:nvPr>
        </p:nvSpPr>
        <p:spPr>
          <a:xfrm>
            <a:off x="684213" y="1449388"/>
            <a:ext cx="6696075" cy="4572000"/>
          </a:xfrm>
        </p:spPr>
        <p:txBody>
          <a:bodyPr/>
          <a:lstStyle/>
          <a:p>
            <a:pPr eaLnBrk="1" hangingPunct="1"/>
            <a:r>
              <a:rPr lang="hr-HR" sz="2800" b="1" smtClean="0">
                <a:latin typeface="Tahoma" pitchFamily="34" charset="0"/>
              </a:rPr>
              <a:t>Internet nije samo mreža računala, nego i velika neformalna zajednica s vlastitim kodeksom ponašanja. Pravila ponašanja na Internetu slična su onima u svakodnevnom životu pa su i na Internetu razni oblici agresivnog i uvredljivog ponašanja te povrede privatnosti neprihvatljivi.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hr-HR" smtClean="0">
              <a:solidFill>
                <a:srgbClr val="FF0000"/>
              </a:solidFill>
            </a:endParaRPr>
          </a:p>
        </p:txBody>
      </p:sp>
      <p:sp>
        <p:nvSpPr>
          <p:cNvPr id="19458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800" i="1" smtClean="0">
                <a:latin typeface="Tahoma" pitchFamily="34" charset="0"/>
              </a:rPr>
              <a:t>I</a:t>
            </a:r>
            <a:r>
              <a:rPr lang="vi-VN" sz="2800" b="1" i="1" smtClean="0"/>
              <a:t>nternet bonton</a:t>
            </a:r>
            <a:r>
              <a:rPr lang="vi-VN" sz="2800" b="1" smtClean="0"/>
              <a:t> označava, najkraće rečeno, skup pravila poželjnog ponašanja na Internetu. U uporabi je također i engleski naziv netiquette što dolazi od riječi </a:t>
            </a:r>
            <a:r>
              <a:rPr lang="vi-VN" sz="2800" b="1" i="1" smtClean="0"/>
              <a:t>network</a:t>
            </a:r>
            <a:r>
              <a:rPr lang="vi-VN" sz="2800" b="1" smtClean="0"/>
              <a:t> – mreža i </a:t>
            </a:r>
            <a:r>
              <a:rPr lang="vi-VN" sz="2800" b="1" i="1" smtClean="0"/>
              <a:t>etiquette</a:t>
            </a:r>
            <a:r>
              <a:rPr lang="vi-VN" sz="2800" b="1" smtClean="0"/>
              <a:t> - pravila pristojnosti.</a:t>
            </a:r>
            <a:endParaRPr lang="hr-HR" sz="2800" b="1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mtClean="0">
                <a:solidFill>
                  <a:srgbClr val="FF0000"/>
                </a:solidFill>
              </a:rPr>
              <a:t>Pravila specifična za Internet</a:t>
            </a:r>
            <a:r>
              <a:rPr lang="hr-HR" smtClean="0">
                <a:solidFill>
                  <a:srgbClr val="FF0000"/>
                </a:solidFill>
                <a:latin typeface="Arial" charset="0"/>
              </a:rPr>
              <a:t>:</a:t>
            </a:r>
          </a:p>
        </p:txBody>
      </p:sp>
      <p:sp>
        <p:nvSpPr>
          <p:cNvPr id="20482" name="Rezervirano mjesto sadržaja 2"/>
          <p:cNvSpPr>
            <a:spLocks noGrp="1"/>
          </p:cNvSpPr>
          <p:nvPr>
            <p:ph idx="1"/>
          </p:nvPr>
        </p:nvSpPr>
        <p:spPr>
          <a:xfrm>
            <a:off x="827088" y="1628775"/>
            <a:ext cx="8229600" cy="4572000"/>
          </a:xfrm>
        </p:spPr>
        <p:txBody>
          <a:bodyPr/>
          <a:lstStyle/>
          <a:p>
            <a:pPr eaLnBrk="1" hangingPunct="1"/>
            <a:r>
              <a:rPr lang="hr-HR" sz="2800" b="1" smtClean="0">
                <a:latin typeface="Tahoma" pitchFamily="34" charset="0"/>
              </a:rPr>
              <a:t>poruke pisane isključivo velikim slovima smatraju se vikanjem</a:t>
            </a:r>
          </a:p>
          <a:p>
            <a:pPr eaLnBrk="1" hangingPunct="1"/>
            <a:r>
              <a:rPr lang="hr-HR" sz="2800" b="1" smtClean="0">
                <a:latin typeface="Tahoma" pitchFamily="34" charset="0"/>
              </a:rPr>
              <a:t>emoticon - izraz u komunikaciji elektroničkim putem koji izražava raspoloženje i pomaže da poruka bude ispravno protumačena:</a:t>
            </a:r>
          </a:p>
          <a:p>
            <a:pPr marL="742950" lvl="1" eaLnBrk="1" hangingPunct="1"/>
            <a:r>
              <a:rPr lang="hr-HR" sz="2800" b="1" smtClean="0">
                <a:latin typeface="Tahoma" pitchFamily="34" charset="0"/>
              </a:rPr>
              <a:t> :-) označava smijeh ili vedro raspoloženje,</a:t>
            </a:r>
          </a:p>
          <a:p>
            <a:pPr marL="742950" lvl="1" eaLnBrk="1" hangingPunct="1"/>
            <a:r>
              <a:rPr lang="hr-HR" sz="2800" b="1" smtClean="0">
                <a:latin typeface="Tahoma" pitchFamily="34" charset="0"/>
              </a:rPr>
              <a:t> :-( označava žalosno raspoloženje.  </a:t>
            </a:r>
          </a:p>
          <a:p>
            <a:pPr eaLnBrk="1" hangingPunct="1"/>
            <a:r>
              <a:rPr lang="hr-HR" sz="2800" b="1" smtClean="0">
                <a:latin typeface="Tahoma" pitchFamily="34" charset="0"/>
              </a:rPr>
              <a:t>Postoje i druge kombinacije, ali se ne koriste toliko često.</a:t>
            </a:r>
            <a:endParaRPr lang="hr-HR" sz="2800" smtClean="0">
              <a:latin typeface="Tahoma" pitchFamily="34" charset="0"/>
            </a:endParaRPr>
          </a:p>
        </p:txBody>
      </p:sp>
      <p:pic>
        <p:nvPicPr>
          <p:cNvPr id="20483" name="Picture 4" descr="http://static.igre123.net/slike/36641-4850/smajli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6925" y="442913"/>
            <a:ext cx="17462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mtClean="0">
                <a:solidFill>
                  <a:srgbClr val="FF0000"/>
                </a:solidFill>
              </a:rPr>
              <a:t>Pravila se dijele u dvije grupe</a:t>
            </a:r>
            <a:r>
              <a:rPr lang="hr-HR" smtClean="0">
                <a:solidFill>
                  <a:srgbClr val="FF0000"/>
                </a:solidFill>
                <a:latin typeface="Arial" charset="0"/>
              </a:rPr>
              <a:t>:</a:t>
            </a:r>
          </a:p>
        </p:txBody>
      </p:sp>
      <p:sp>
        <p:nvSpPr>
          <p:cNvPr id="21506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800" b="1" smtClean="0">
                <a:latin typeface="Tahoma" pitchFamily="34" charset="0"/>
              </a:rPr>
              <a:t>pravila ponašanja u privatnoj komunikaciji osobe s osobom (odnose se prije svega na e-mail)</a:t>
            </a:r>
          </a:p>
          <a:p>
            <a:pPr eaLnBrk="1" hangingPunct="1"/>
            <a:r>
              <a:rPr lang="hr-HR" sz="2800" b="1" smtClean="0">
                <a:latin typeface="Tahoma" pitchFamily="34" charset="0"/>
              </a:rPr>
              <a:t>pravila ponašanja u komunikaciji unutar grupe ljudi (odnose se na komunikacijske usluge kao što su news grupe, distribucijske liste, forumi i IRC).</a:t>
            </a:r>
          </a:p>
          <a:p>
            <a:pPr eaLnBrk="1" hangingPunct="1"/>
            <a:endParaRPr lang="hr-HR" sz="2800" smtClean="0">
              <a:latin typeface="Tahoma" pitchFamily="34" charset="0"/>
            </a:endParaRPr>
          </a:p>
        </p:txBody>
      </p:sp>
      <p:pic>
        <p:nvPicPr>
          <p:cNvPr id="21507" name="Picture 2" descr="http://geek.coolstreaming.us/wp-content/uploads/2010/11/IR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4913313"/>
            <a:ext cx="3240088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rgbClr val="FF0000"/>
                </a:solidFill>
              </a:rPr>
              <a:t>Kodeks ponašanja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23554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800" b="1" smtClean="0">
                <a:latin typeface="Tahoma" pitchFamily="34" charset="0"/>
              </a:rPr>
              <a:t>Kodeks ponašanja opisan ovdje jest općevažeći, a pojedine organizacije ili zajednice mogu imati i neka specifična pravila. Nepoštivanje kodeksa često rezultira gubitkom prava pristupa Internetu, a neki su oblici kršenja pravila i protuzakoniti.</a:t>
            </a:r>
            <a:br>
              <a:rPr lang="hr-HR" sz="2800" b="1" smtClean="0">
                <a:latin typeface="Tahoma" pitchFamily="34" charset="0"/>
              </a:rPr>
            </a:br>
            <a:endParaRPr lang="hr-HR" sz="2800" b="1" smtClean="0">
              <a:latin typeface="Tahoma" pitchFamily="34" charset="0"/>
            </a:endParaRPr>
          </a:p>
        </p:txBody>
      </p:sp>
      <p:pic>
        <p:nvPicPr>
          <p:cNvPr id="23555" name="Picture 1" descr="C:\Users\korisnik\Desktop\JANOVE ZADAĆE\n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214313"/>
            <a:ext cx="257175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 descr="http://www.eduvizija.hr/portal/sites/default/files/images/bonton-portal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911725"/>
            <a:ext cx="3646487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24578" name="Rezervirano mjesto sadržaja 7" descr="internet-bonto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88913"/>
            <a:ext cx="7848600" cy="643255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2">
                    <a:satMod val="200000"/>
                  </a:schemeClr>
                </a:solidFill>
              </a:rPr>
              <a:t>Izradio:	</a:t>
            </a:r>
            <a:endParaRPr lang="hr-H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Jan Matić </a:t>
            </a:r>
          </a:p>
          <a:p>
            <a:pPr eaLnBrk="1" hangingPunct="1"/>
            <a:r>
              <a:rPr lang="hr-HR" smtClean="0"/>
              <a:t>O</a:t>
            </a:r>
            <a:r>
              <a:rPr lang="hr-HR" smtClean="0">
                <a:latin typeface="Arial" charset="0"/>
              </a:rPr>
              <a:t>Š</a:t>
            </a:r>
            <a:r>
              <a:rPr lang="hr-HR" smtClean="0"/>
              <a:t> Sela</a:t>
            </a:r>
          </a:p>
          <a:p>
            <a:pPr eaLnBrk="1" hangingPunct="1"/>
            <a:r>
              <a:rPr lang="hr-HR" smtClean="0"/>
              <a:t>8</a:t>
            </a:r>
            <a:r>
              <a:rPr lang="hr-HR" smtClean="0">
                <a:latin typeface="Arial" charset="0"/>
              </a:rPr>
              <a:t>. </a:t>
            </a:r>
            <a:r>
              <a:rPr lang="hr-HR" smtClean="0"/>
              <a:t>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</TotalTime>
  <Words>275</Words>
  <PresentationFormat>On-screen Show (4:3)</PresentationFormat>
  <Paragraphs>24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Tahoma</vt:lpstr>
      <vt:lpstr>Metro</vt:lpstr>
      <vt:lpstr>Metro</vt:lpstr>
      <vt:lpstr>Metro</vt:lpstr>
      <vt:lpstr>Metro</vt:lpstr>
      <vt:lpstr>Metro</vt:lpstr>
      <vt:lpstr>Metro</vt:lpstr>
      <vt:lpstr>Metro</vt:lpstr>
      <vt:lpstr>Slide 1</vt:lpstr>
      <vt:lpstr>Što je bonton?</vt:lpstr>
      <vt:lpstr>Internet bonton</vt:lpstr>
      <vt:lpstr>Slide 4</vt:lpstr>
      <vt:lpstr>Pravila specifična za Internet:</vt:lpstr>
      <vt:lpstr>Pravila se dijele u dvije grupe:</vt:lpstr>
      <vt:lpstr>Kodeks ponašanja</vt:lpstr>
      <vt:lpstr>Slide 8</vt:lpstr>
      <vt:lpstr>Izradio: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bonton </dc:title>
  <dc:creator>korisnik</dc:creator>
  <cp:lastModifiedBy>Andreja</cp:lastModifiedBy>
  <cp:revision>16</cp:revision>
  <dcterms:created xsi:type="dcterms:W3CDTF">2013-11-02T17:13:17Z</dcterms:created>
  <dcterms:modified xsi:type="dcterms:W3CDTF">2014-05-04T21:12:16Z</dcterms:modified>
</cp:coreProperties>
</file>