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p:cViewPr varScale="1">
        <p:scale>
          <a:sx n="110" d="100"/>
          <a:sy n="110" d="100"/>
        </p:scale>
        <p:origin x="-16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23" name="Slide Number Placeholder 22"/>
          <p:cNvSpPr>
            <a:spLocks noGrp="1"/>
          </p:cNvSpPr>
          <p:nvPr>
            <p:ph type="sldNum" sz="quarter" idx="11"/>
          </p:nvPr>
        </p:nvSpPr>
        <p:spPr/>
        <p:txBody>
          <a:bodyPr/>
          <a:lstStyle/>
          <a:p>
            <a:fld id="{63C03A18-1BE2-487D-92D8-585057AF460F}" type="slidenum">
              <a:rPr lang="hr-HR" smtClean="0"/>
              <a:pPr/>
              <a:t>‹#›</a:t>
            </a:fld>
            <a:endParaRPr lang="hr-HR"/>
          </a:p>
        </p:txBody>
      </p:sp>
      <p:sp>
        <p:nvSpPr>
          <p:cNvPr id="24" name="Footer Placeholder 23"/>
          <p:cNvSpPr>
            <a:spLocks noGrp="1"/>
          </p:cNvSpPr>
          <p:nvPr>
            <p:ph type="ftr" sz="quarter" idx="12"/>
          </p:nvPr>
        </p:nvSpPr>
        <p:spPr/>
        <p:txBody>
          <a:bodyPr/>
          <a:lstStyle/>
          <a:p>
            <a:endParaRPr lang="hr-HR"/>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hr-HR" smtClean="0"/>
              <a:t>Uredite stil naslova matrice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hr-HR" smtClean="0"/>
              <a:t>Uredite stil naslova matrice</a:t>
            </a:r>
            <a:endParaRPr lang="en-US"/>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C03A18-1BE2-487D-92D8-585057AF460F}"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hr-HR" smtClean="0"/>
              <a:t>Uredite stil naslova matrice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3"/>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C03A18-1BE2-487D-92D8-585057AF460F}"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12" name="Date Placeholder 11"/>
          <p:cNvSpPr>
            <a:spLocks noGrp="1"/>
          </p:cNvSpPr>
          <p:nvPr>
            <p:ph type="dt" sz="half" idx="14"/>
          </p:nvPr>
        </p:nvSpPr>
        <p:spPr/>
        <p:txBody>
          <a:bodyPr/>
          <a:lstStyle/>
          <a:p>
            <a:fld id="{71377C3D-7BB2-4D23-9D10-616807B37D36}" type="datetimeFigureOut">
              <a:rPr lang="sr-Latn-CS" smtClean="0"/>
              <a:pPr/>
              <a:t>6.5.2014</a:t>
            </a:fld>
            <a:endParaRPr lang="hr-HR"/>
          </a:p>
        </p:txBody>
      </p:sp>
      <p:sp>
        <p:nvSpPr>
          <p:cNvPr id="19" name="Slide Number Placeholder 18"/>
          <p:cNvSpPr>
            <a:spLocks noGrp="1"/>
          </p:cNvSpPr>
          <p:nvPr>
            <p:ph type="sldNum" sz="quarter" idx="15"/>
          </p:nvPr>
        </p:nvSpPr>
        <p:spPr/>
        <p:txBody>
          <a:bodyPr/>
          <a:lstStyle/>
          <a:p>
            <a:fld id="{63C03A18-1BE2-487D-92D8-585057AF460F}" type="slidenum">
              <a:rPr lang="hr-HR" smtClean="0"/>
              <a:pPr/>
              <a:t>‹#›</a:t>
            </a:fld>
            <a:endParaRPr lang="hr-HR"/>
          </a:p>
        </p:txBody>
      </p:sp>
      <p:sp>
        <p:nvSpPr>
          <p:cNvPr id="21" name="Footer Placeholder 20"/>
          <p:cNvSpPr>
            <a:spLocks noGrp="1"/>
          </p:cNvSpPr>
          <p:nvPr>
            <p:ph type="ftr" sz="quarter" idx="16"/>
          </p:nvPr>
        </p:nvSpPr>
        <p:spPr/>
        <p:txBody>
          <a:bodyPr/>
          <a:lstStyle/>
          <a:p>
            <a:endParaRPr lang="hr-HR"/>
          </a:p>
        </p:txBody>
      </p:sp>
      <p:sp>
        <p:nvSpPr>
          <p:cNvPr id="8" name="Title 7"/>
          <p:cNvSpPr>
            <a:spLocks noGrp="1"/>
          </p:cNvSpPr>
          <p:nvPr>
            <p:ph type="title"/>
          </p:nvPr>
        </p:nvSpPr>
        <p:spPr/>
        <p:txBody>
          <a:bodyPr/>
          <a:lstStyle/>
          <a:p>
            <a:r>
              <a:rPr lang="hr-HR" smtClean="0"/>
              <a:t>Uredite stil naslova matrice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en-US" dirty="0"/>
          </a:p>
        </p:txBody>
      </p:sp>
      <p:sp>
        <p:nvSpPr>
          <p:cNvPr id="16" name="Date Placeholder 15"/>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20" name="Slide Number Placeholder 19"/>
          <p:cNvSpPr>
            <a:spLocks noGrp="1"/>
          </p:cNvSpPr>
          <p:nvPr>
            <p:ph type="sldNum" sz="quarter" idx="11"/>
          </p:nvPr>
        </p:nvSpPr>
        <p:spPr/>
        <p:txBody>
          <a:bodyPr/>
          <a:lstStyle/>
          <a:p>
            <a:fld id="{63C03A18-1BE2-487D-92D8-585057AF460F}" type="slidenum">
              <a:rPr lang="hr-HR" smtClean="0"/>
              <a:pPr/>
              <a:t>‹#›</a:t>
            </a:fld>
            <a:endParaRPr lang="hr-HR"/>
          </a:p>
        </p:txBody>
      </p:sp>
      <p:sp>
        <p:nvSpPr>
          <p:cNvPr id="21" name="Footer Placeholder 20"/>
          <p:cNvSpPr>
            <a:spLocks noGrp="1"/>
          </p:cNvSpPr>
          <p:nvPr>
            <p:ph type="ftr" sz="quarter" idx="12"/>
          </p:nvPr>
        </p:nvSpPr>
        <p:spPr/>
        <p:txBody>
          <a:bodyPr/>
          <a:lstStyle/>
          <a:p>
            <a:endParaRPr lang="hr-HR"/>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hr-HR" smtClean="0"/>
              <a:t>Uredite stil naslova matrice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27" name="Title 26"/>
          <p:cNvSpPr>
            <a:spLocks noGrp="1"/>
          </p:cNvSpPr>
          <p:nvPr>
            <p:ph type="title"/>
          </p:nvPr>
        </p:nvSpPr>
        <p:spPr/>
        <p:txBody>
          <a:bodyPr/>
          <a:lstStyle/>
          <a:p>
            <a:r>
              <a:rPr lang="hr-HR" smtClean="0"/>
              <a:t>Uredite stil naslova matrice</a:t>
            </a:r>
            <a:endParaRPr lang="en-US" dirty="0"/>
          </a:p>
        </p:txBody>
      </p:sp>
      <p:sp>
        <p:nvSpPr>
          <p:cNvPr id="20" name="Date Placeholder 19"/>
          <p:cNvSpPr>
            <a:spLocks noGrp="1"/>
          </p:cNvSpPr>
          <p:nvPr>
            <p:ph type="dt" sz="half" idx="15"/>
          </p:nvPr>
        </p:nvSpPr>
        <p:spPr/>
        <p:txBody>
          <a:bodyPr/>
          <a:lstStyle/>
          <a:p>
            <a:fld id="{71377C3D-7BB2-4D23-9D10-616807B37D36}" type="datetimeFigureOut">
              <a:rPr lang="sr-Latn-CS" smtClean="0"/>
              <a:pPr/>
              <a:t>6.5.2014</a:t>
            </a:fld>
            <a:endParaRPr lang="hr-HR"/>
          </a:p>
        </p:txBody>
      </p:sp>
      <p:sp>
        <p:nvSpPr>
          <p:cNvPr id="25" name="Slide Number Placeholder 24"/>
          <p:cNvSpPr>
            <a:spLocks noGrp="1"/>
          </p:cNvSpPr>
          <p:nvPr>
            <p:ph type="sldNum" sz="quarter" idx="16"/>
          </p:nvPr>
        </p:nvSpPr>
        <p:spPr/>
        <p:txBody>
          <a:bodyPr/>
          <a:lstStyle/>
          <a:p>
            <a:fld id="{63C03A18-1BE2-487D-92D8-585057AF460F}" type="slidenum">
              <a:rPr lang="hr-HR" smtClean="0"/>
              <a:pPr/>
              <a:t>‹#›</a:t>
            </a:fld>
            <a:endParaRPr lang="hr-HR"/>
          </a:p>
        </p:txBody>
      </p:sp>
      <p:sp>
        <p:nvSpPr>
          <p:cNvPr id="26" name="Footer Placeholder 25"/>
          <p:cNvSpPr>
            <a:spLocks noGrp="1"/>
          </p:cNvSpPr>
          <p:nvPr>
            <p:ph type="ftr" sz="quarter" idx="17"/>
          </p:nvPr>
        </p:nvSpPr>
        <p:spPr/>
        <p:txBody>
          <a:bodyPr/>
          <a:lstStyle/>
          <a:p>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30" name="Title 29"/>
          <p:cNvSpPr>
            <a:spLocks noGrp="1"/>
          </p:cNvSpPr>
          <p:nvPr>
            <p:ph type="title"/>
          </p:nvPr>
        </p:nvSpPr>
        <p:spPr/>
        <p:txBody>
          <a:bodyPr/>
          <a:lstStyle/>
          <a:p>
            <a:r>
              <a:rPr lang="hr-HR" smtClean="0"/>
              <a:t>Uredite stil naslova matrice</a:t>
            </a:r>
            <a:endParaRPr lang="en-US"/>
          </a:p>
        </p:txBody>
      </p:sp>
      <p:sp>
        <p:nvSpPr>
          <p:cNvPr id="20" name="Date Placeholder 19"/>
          <p:cNvSpPr>
            <a:spLocks noGrp="1"/>
          </p:cNvSpPr>
          <p:nvPr>
            <p:ph type="dt" sz="half" idx="16"/>
          </p:nvPr>
        </p:nvSpPr>
        <p:spPr/>
        <p:txBody>
          <a:bodyPr/>
          <a:lstStyle/>
          <a:p>
            <a:fld id="{71377C3D-7BB2-4D23-9D10-616807B37D36}" type="datetimeFigureOut">
              <a:rPr lang="sr-Latn-CS" smtClean="0"/>
              <a:pPr/>
              <a:t>6.5.2014</a:t>
            </a:fld>
            <a:endParaRPr lang="hr-HR"/>
          </a:p>
        </p:txBody>
      </p:sp>
      <p:sp>
        <p:nvSpPr>
          <p:cNvPr id="24" name="Slide Number Placeholder 23"/>
          <p:cNvSpPr>
            <a:spLocks noGrp="1"/>
          </p:cNvSpPr>
          <p:nvPr>
            <p:ph type="sldNum" sz="quarter" idx="17"/>
          </p:nvPr>
        </p:nvSpPr>
        <p:spPr/>
        <p:txBody>
          <a:bodyPr/>
          <a:lstStyle/>
          <a:p>
            <a:fld id="{63C03A18-1BE2-487D-92D8-585057AF460F}" type="slidenum">
              <a:rPr lang="hr-HR" smtClean="0"/>
              <a:pPr/>
              <a:t>‹#›</a:t>
            </a:fld>
            <a:endParaRPr lang="hr-HR"/>
          </a:p>
        </p:txBody>
      </p:sp>
      <p:sp>
        <p:nvSpPr>
          <p:cNvPr id="29" name="Footer Placeholder 28"/>
          <p:cNvSpPr>
            <a:spLocks noGrp="1"/>
          </p:cNvSpPr>
          <p:nvPr>
            <p:ph type="ftr" sz="quarter" idx="18"/>
          </p:nvPr>
        </p:nvSpPr>
        <p:spPr/>
        <p:txBody>
          <a:bodyPr/>
          <a:lstStyle/>
          <a:p>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14" name="Slide Number Placeholder 13"/>
          <p:cNvSpPr>
            <a:spLocks noGrp="1"/>
          </p:cNvSpPr>
          <p:nvPr>
            <p:ph type="sldNum" sz="quarter" idx="11"/>
          </p:nvPr>
        </p:nvSpPr>
        <p:spPr/>
        <p:txBody>
          <a:bodyPr/>
          <a:lstStyle/>
          <a:p>
            <a:fld id="{63C03A18-1BE2-487D-92D8-585057AF460F}" type="slidenum">
              <a:rPr lang="hr-HR" smtClean="0"/>
              <a:pPr/>
              <a:t>‹#›</a:t>
            </a:fld>
            <a:endParaRPr lang="hr-HR"/>
          </a:p>
        </p:txBody>
      </p:sp>
      <p:sp>
        <p:nvSpPr>
          <p:cNvPr id="18" name="Footer Placeholder 17"/>
          <p:cNvSpPr>
            <a:spLocks noGrp="1"/>
          </p:cNvSpPr>
          <p:nvPr>
            <p:ph type="ftr" sz="quarter" idx="12"/>
          </p:nvPr>
        </p:nvSpPr>
        <p:spPr/>
        <p:txBody>
          <a:bodyPr/>
          <a:lstStyle/>
          <a:p>
            <a:endParaRPr lang="hr-HR"/>
          </a:p>
        </p:txBody>
      </p:sp>
      <p:sp>
        <p:nvSpPr>
          <p:cNvPr id="15" name="Title 14"/>
          <p:cNvSpPr>
            <a:spLocks noGrp="1"/>
          </p:cNvSpPr>
          <p:nvPr>
            <p:ph type="title"/>
          </p:nvPr>
        </p:nvSpPr>
        <p:spPr/>
        <p:txBody>
          <a:bodyPr/>
          <a:lstStyle/>
          <a:p>
            <a:r>
              <a:rPr lang="hr-HR" smtClean="0"/>
              <a:t>Uredite stil naslova matrice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71377C3D-7BB2-4D23-9D10-616807B37D36}" type="datetimeFigureOut">
              <a:rPr lang="sr-Latn-CS" smtClean="0"/>
              <a:pPr/>
              <a:t>6.5.2014</a:t>
            </a:fld>
            <a:endParaRPr lang="hr-HR"/>
          </a:p>
        </p:txBody>
      </p:sp>
      <p:sp>
        <p:nvSpPr>
          <p:cNvPr id="12" name="Slide Number Placeholder 11"/>
          <p:cNvSpPr>
            <a:spLocks noGrp="1"/>
          </p:cNvSpPr>
          <p:nvPr>
            <p:ph type="sldNum" sz="quarter" idx="11"/>
          </p:nvPr>
        </p:nvSpPr>
        <p:spPr/>
        <p:txBody>
          <a:bodyPr/>
          <a:lstStyle/>
          <a:p>
            <a:fld id="{63C03A18-1BE2-487D-92D8-585057AF460F}" type="slidenum">
              <a:rPr lang="hr-HR" smtClean="0"/>
              <a:pPr/>
              <a:t>‹#›</a:t>
            </a:fld>
            <a:endParaRPr lang="hr-HR"/>
          </a:p>
        </p:txBody>
      </p:sp>
      <p:sp>
        <p:nvSpPr>
          <p:cNvPr id="13" name="Footer Placeholder 12"/>
          <p:cNvSpPr>
            <a:spLocks noGrp="1"/>
          </p:cNvSpPr>
          <p:nvPr>
            <p:ph type="ftr" sz="quarter" idx="12"/>
          </p:nvPr>
        </p:nvSpPr>
        <p:spPr/>
        <p:txBody>
          <a:bodyPr/>
          <a:lstStyle/>
          <a:p>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hr-HR" smtClean="0"/>
              <a:t>Uredite stil naslova matrice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13" name="Date Placeholder 12"/>
          <p:cNvSpPr>
            <a:spLocks noGrp="1"/>
          </p:cNvSpPr>
          <p:nvPr>
            <p:ph type="dt" sz="half" idx="15"/>
          </p:nvPr>
        </p:nvSpPr>
        <p:spPr/>
        <p:txBody>
          <a:bodyPr/>
          <a:lstStyle/>
          <a:p>
            <a:fld id="{71377C3D-7BB2-4D23-9D10-616807B37D36}" type="datetimeFigureOut">
              <a:rPr lang="sr-Latn-CS" smtClean="0"/>
              <a:pPr/>
              <a:t>6.5.2014</a:t>
            </a:fld>
            <a:endParaRPr lang="hr-HR"/>
          </a:p>
        </p:txBody>
      </p:sp>
      <p:sp>
        <p:nvSpPr>
          <p:cNvPr id="18" name="Slide Number Placeholder 17"/>
          <p:cNvSpPr>
            <a:spLocks noGrp="1"/>
          </p:cNvSpPr>
          <p:nvPr>
            <p:ph type="sldNum" sz="quarter" idx="16"/>
          </p:nvPr>
        </p:nvSpPr>
        <p:spPr/>
        <p:txBody>
          <a:bodyPr/>
          <a:lstStyle/>
          <a:p>
            <a:fld id="{63C03A18-1BE2-487D-92D8-585057AF460F}" type="slidenum">
              <a:rPr lang="hr-HR" smtClean="0"/>
              <a:pPr/>
              <a:t>‹#›</a:t>
            </a:fld>
            <a:endParaRPr lang="hr-HR"/>
          </a:p>
        </p:txBody>
      </p:sp>
      <p:sp>
        <p:nvSpPr>
          <p:cNvPr id="20" name="Footer Placeholder 19"/>
          <p:cNvSpPr>
            <a:spLocks noGrp="1"/>
          </p:cNvSpPr>
          <p:nvPr>
            <p:ph type="ftr" sz="quarter" idx="17"/>
          </p:nvPr>
        </p:nvSpPr>
        <p:spPr/>
        <p:txBody>
          <a:bodyPr/>
          <a:lstStyle/>
          <a:p>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hr-HR" smtClean="0"/>
              <a:t>Uredite stilove teksta matrice</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hr-HR" smtClean="0"/>
              <a:t>Uredite stil naslova matrice</a:t>
            </a:r>
            <a:endParaRPr lang="en-US" dirty="0"/>
          </a:p>
        </p:txBody>
      </p:sp>
      <p:sp>
        <p:nvSpPr>
          <p:cNvPr id="13" name="Date Placeholder 12"/>
          <p:cNvSpPr>
            <a:spLocks noGrp="1"/>
          </p:cNvSpPr>
          <p:nvPr>
            <p:ph type="dt" sz="half" idx="14"/>
          </p:nvPr>
        </p:nvSpPr>
        <p:spPr/>
        <p:txBody>
          <a:bodyPr/>
          <a:lstStyle/>
          <a:p>
            <a:fld id="{71377C3D-7BB2-4D23-9D10-616807B37D36}" type="datetimeFigureOut">
              <a:rPr lang="sr-Latn-CS" smtClean="0"/>
              <a:pPr/>
              <a:t>6.5.2014</a:t>
            </a:fld>
            <a:endParaRPr lang="hr-HR"/>
          </a:p>
        </p:txBody>
      </p:sp>
      <p:sp>
        <p:nvSpPr>
          <p:cNvPr id="20" name="Slide Number Placeholder 19"/>
          <p:cNvSpPr>
            <a:spLocks noGrp="1"/>
          </p:cNvSpPr>
          <p:nvPr>
            <p:ph type="sldNum" sz="quarter" idx="15"/>
          </p:nvPr>
        </p:nvSpPr>
        <p:spPr/>
        <p:txBody>
          <a:bodyPr/>
          <a:lstStyle/>
          <a:p>
            <a:fld id="{63C03A18-1BE2-487D-92D8-585057AF460F}" type="slidenum">
              <a:rPr lang="hr-HR" smtClean="0"/>
              <a:pPr/>
              <a:t>‹#›</a:t>
            </a:fld>
            <a:endParaRPr lang="hr-HR"/>
          </a:p>
        </p:txBody>
      </p:sp>
      <p:sp>
        <p:nvSpPr>
          <p:cNvPr id="21" name="Footer Placeholder 20"/>
          <p:cNvSpPr>
            <a:spLocks noGrp="1"/>
          </p:cNvSpPr>
          <p:nvPr>
            <p:ph type="ftr" sz="quarter" idx="16"/>
          </p:nvPr>
        </p:nvSpPr>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hr-HR" smtClean="0"/>
              <a:t>Uredite stil naslova matrice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71377C3D-7BB2-4D23-9D10-616807B37D36}" type="datetimeFigureOut">
              <a:rPr lang="sr-Latn-CS" smtClean="0"/>
              <a:pPr/>
              <a:t>6.5.2014</a:t>
            </a:fld>
            <a:endParaRPr lang="hr-HR"/>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hr-HR"/>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63C03A18-1BE2-487D-92D8-585057AF460F}" type="slidenum">
              <a:rPr lang="hr-HR" smtClean="0"/>
              <a:pPr/>
              <a:t>‹#›</a:t>
            </a:fld>
            <a:endParaRPr lang="hr-H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utnik 3"/>
          <p:cNvSpPr/>
          <p:nvPr/>
        </p:nvSpPr>
        <p:spPr>
          <a:xfrm>
            <a:off x="2051720" y="620688"/>
            <a:ext cx="5283200" cy="3785652"/>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r-HR"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SVJETSKI</a:t>
            </a:r>
          </a:p>
          <a:p>
            <a:pPr algn="ctr"/>
            <a:r>
              <a:rPr lang="hr-HR" sz="8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DAN</a:t>
            </a:r>
          </a:p>
          <a:p>
            <a:pPr algn="ctr"/>
            <a:r>
              <a:rPr lang="hr-HR"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SMIJEHA</a:t>
            </a:r>
            <a:endParaRPr lang="hr-HR" sz="8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5" name="Slika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604986"/>
            <a:ext cx="3248860" cy="2253014"/>
          </a:xfrm>
          <a:prstGeom prst="rect">
            <a:avLst/>
          </a:prstGeom>
          <a:ln>
            <a:noFill/>
          </a:ln>
          <a:effectLst>
            <a:softEdge rad="112500"/>
          </a:effectLst>
        </p:spPr>
      </p:pic>
      <p:pic>
        <p:nvPicPr>
          <p:cNvPr id="6" name="Slika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248859" y="4604986"/>
            <a:ext cx="3004017" cy="2253013"/>
          </a:xfrm>
          <a:prstGeom prst="rect">
            <a:avLst/>
          </a:prstGeom>
          <a:ln>
            <a:noFill/>
          </a:ln>
          <a:effectLst>
            <a:softEdge rad="112500"/>
          </a:effectLst>
        </p:spPr>
      </p:pic>
      <p:pic>
        <p:nvPicPr>
          <p:cNvPr id="7" name="Slika 6"/>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252877" y="4604987"/>
            <a:ext cx="2891124" cy="2237880"/>
          </a:xfrm>
          <a:prstGeom prst="rect">
            <a:avLst/>
          </a:prstGeom>
          <a:ln>
            <a:noFill/>
          </a:ln>
          <a:effectLst>
            <a:softEdge rad="112500"/>
          </a:effectLst>
        </p:spPr>
      </p:pic>
    </p:spTree>
    <p:extLst>
      <p:ext uri="{BB962C8B-B14F-4D97-AF65-F5344CB8AC3E}">
        <p14:creationId xmlns="" xmlns:p14="http://schemas.microsoft.com/office/powerpoint/2010/main" val="242884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323528" y="836712"/>
            <a:ext cx="7680960" cy="4724400"/>
          </a:xfrm>
        </p:spPr>
        <p:txBody>
          <a:bodyPr>
            <a:normAutofit/>
          </a:bodyPr>
          <a:lstStyle/>
          <a:p>
            <a:pPr marL="285750" indent="-285750">
              <a:buFont typeface="Wingdings" pitchFamily="2" charset="2"/>
              <a:buChar char="q"/>
            </a:pPr>
            <a:r>
              <a:rPr lang="pl-PL" sz="2800" dirty="0">
                <a:solidFill>
                  <a:srgbClr val="FF0000"/>
                </a:solidFill>
              </a:rPr>
              <a:t>Zašto je plavuša stavila kompjuter na pod?</a:t>
            </a:r>
          </a:p>
          <a:p>
            <a:r>
              <a:rPr lang="pl-PL" sz="2800" dirty="0" smtClean="0">
                <a:solidFill>
                  <a:srgbClr val="FF0000"/>
                </a:solidFill>
              </a:rPr>
              <a:t>      -</a:t>
            </a:r>
            <a:r>
              <a:rPr lang="pl-PL" sz="2800" dirty="0">
                <a:solidFill>
                  <a:srgbClr val="FF0000"/>
                </a:solidFill>
              </a:rPr>
              <a:t>Da joj ne padne sistem</a:t>
            </a:r>
            <a:r>
              <a:rPr lang="pl-PL" sz="2800" dirty="0" smtClean="0">
                <a:solidFill>
                  <a:srgbClr val="FF0000"/>
                </a:solidFill>
              </a:rPr>
              <a:t>.</a:t>
            </a:r>
          </a:p>
          <a:p>
            <a:pPr marL="457200" indent="-457200">
              <a:buFont typeface="Wingdings" pitchFamily="2" charset="2"/>
              <a:buChar char="q"/>
            </a:pPr>
            <a:r>
              <a:rPr lang="hr-HR" sz="2800" dirty="0">
                <a:solidFill>
                  <a:schemeClr val="accent3">
                    <a:lumMod val="40000"/>
                    <a:lumOff val="60000"/>
                  </a:schemeClr>
                </a:solidFill>
              </a:rPr>
              <a:t>Govori svekrva snahi na vjenčanju: </a:t>
            </a:r>
          </a:p>
          <a:p>
            <a:r>
              <a:rPr lang="hr-HR" sz="2800" dirty="0" smtClean="0">
                <a:solidFill>
                  <a:schemeClr val="accent3">
                    <a:lumMod val="40000"/>
                    <a:lumOff val="60000"/>
                  </a:schemeClr>
                </a:solidFill>
              </a:rPr>
              <a:t>     -Snaho, </a:t>
            </a:r>
            <a:r>
              <a:rPr lang="hr-HR" sz="2800" dirty="0">
                <a:solidFill>
                  <a:schemeClr val="accent3">
                    <a:lumMod val="40000"/>
                    <a:lumOff val="60000"/>
                  </a:schemeClr>
                </a:solidFill>
              </a:rPr>
              <a:t>nije ti baš nešto lijepa </a:t>
            </a:r>
            <a:r>
              <a:rPr lang="hr-HR" sz="2800">
                <a:solidFill>
                  <a:schemeClr val="accent3">
                    <a:lumMod val="40000"/>
                    <a:lumOff val="60000"/>
                  </a:schemeClr>
                </a:solidFill>
              </a:rPr>
              <a:t>ta </a:t>
            </a:r>
            <a:r>
              <a:rPr lang="hr-HR" sz="2800" smtClean="0">
                <a:solidFill>
                  <a:schemeClr val="accent3">
                    <a:lumMod val="40000"/>
                    <a:lumOff val="60000"/>
                  </a:schemeClr>
                </a:solidFill>
              </a:rPr>
              <a:t>vjenčanica</a:t>
            </a:r>
            <a:r>
              <a:rPr lang="hr-HR" sz="2800" dirty="0">
                <a:solidFill>
                  <a:schemeClr val="accent3">
                    <a:lumMod val="40000"/>
                    <a:lumOff val="60000"/>
                  </a:schemeClr>
                </a:solidFill>
              </a:rPr>
              <a:t>. </a:t>
            </a:r>
          </a:p>
          <a:p>
            <a:r>
              <a:rPr lang="hr-HR" sz="2800" dirty="0" smtClean="0">
                <a:solidFill>
                  <a:schemeClr val="accent3">
                    <a:lumMod val="40000"/>
                    <a:lumOff val="60000"/>
                  </a:schemeClr>
                </a:solidFill>
              </a:rPr>
              <a:t>      A </a:t>
            </a:r>
            <a:r>
              <a:rPr lang="hr-HR" sz="2800" dirty="0">
                <a:solidFill>
                  <a:schemeClr val="accent3">
                    <a:lumMod val="40000"/>
                    <a:lumOff val="60000"/>
                  </a:schemeClr>
                </a:solidFill>
              </a:rPr>
              <a:t>snaha će na to: </a:t>
            </a:r>
          </a:p>
          <a:p>
            <a:r>
              <a:rPr lang="hr-HR" sz="2800" dirty="0" smtClean="0">
                <a:solidFill>
                  <a:schemeClr val="accent3">
                    <a:lumMod val="40000"/>
                    <a:lumOff val="60000"/>
                  </a:schemeClr>
                </a:solidFill>
              </a:rPr>
              <a:t>     - </a:t>
            </a:r>
            <a:r>
              <a:rPr lang="hr-HR" sz="2800" dirty="0" err="1" smtClean="0">
                <a:solidFill>
                  <a:schemeClr val="accent3">
                    <a:lumMod val="40000"/>
                    <a:lumOff val="60000"/>
                  </a:schemeClr>
                </a:solidFill>
              </a:rPr>
              <a:t>Ahh</a:t>
            </a:r>
            <a:r>
              <a:rPr lang="hr-HR" sz="2800" dirty="0" smtClean="0">
                <a:solidFill>
                  <a:schemeClr val="accent3">
                    <a:lumMod val="40000"/>
                    <a:lumOff val="60000"/>
                  </a:schemeClr>
                </a:solidFill>
              </a:rPr>
              <a:t> </a:t>
            </a:r>
            <a:r>
              <a:rPr lang="hr-HR" sz="2800" dirty="0" err="1" smtClean="0">
                <a:solidFill>
                  <a:schemeClr val="accent3">
                    <a:lumMod val="40000"/>
                    <a:lumOff val="60000"/>
                  </a:schemeClr>
                </a:solidFill>
              </a:rPr>
              <a:t>znam.</a:t>
            </a:r>
            <a:r>
              <a:rPr lang="hr-HR" sz="2800" dirty="0" smtClean="0">
                <a:solidFill>
                  <a:schemeClr val="accent3">
                    <a:lumMod val="40000"/>
                    <a:lumOff val="60000"/>
                  </a:schemeClr>
                </a:solidFill>
              </a:rPr>
              <a:t>. Sljedeći </a:t>
            </a:r>
            <a:r>
              <a:rPr lang="hr-HR" sz="2800" dirty="0">
                <a:solidFill>
                  <a:schemeClr val="accent3">
                    <a:lumMod val="40000"/>
                    <a:lumOff val="60000"/>
                  </a:schemeClr>
                </a:solidFill>
              </a:rPr>
              <a:t>put će biti ljepša.</a:t>
            </a:r>
          </a:p>
        </p:txBody>
      </p:sp>
      <p:sp>
        <p:nvSpPr>
          <p:cNvPr id="3" name="Naslov 2"/>
          <p:cNvSpPr>
            <a:spLocks noGrp="1"/>
          </p:cNvSpPr>
          <p:nvPr>
            <p:ph type="title"/>
          </p:nvPr>
        </p:nvSpPr>
        <p:spPr>
          <a:xfrm>
            <a:off x="323528" y="-243408"/>
            <a:ext cx="7680960" cy="1066800"/>
          </a:xfrm>
        </p:spPr>
        <p:txBody>
          <a:bodyPr/>
          <a:lstStyle/>
          <a:p>
            <a:pPr algn="ctr"/>
            <a:r>
              <a:rPr lang="hr-HR" dirty="0" smtClean="0"/>
              <a:t>Smijati se možete i </a:t>
            </a:r>
            <a:r>
              <a:rPr lang="hr-HR" dirty="0" err="1" smtClean="0"/>
              <a:t>vi.</a:t>
            </a:r>
            <a:r>
              <a:rPr lang="hr-HR" dirty="0" smtClean="0"/>
              <a:t>.</a:t>
            </a:r>
            <a:endParaRPr lang="hr-HR" dirty="0"/>
          </a:p>
        </p:txBody>
      </p:sp>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059832" y="4203612"/>
            <a:ext cx="4680520" cy="2654389"/>
          </a:xfrm>
          <a:prstGeom prst="rect">
            <a:avLst/>
          </a:prstGeom>
          <a:ln>
            <a:noFill/>
          </a:ln>
          <a:effectLst>
            <a:softEdge rad="112500"/>
          </a:effectLst>
        </p:spPr>
      </p:pic>
    </p:spTree>
    <p:extLst>
      <p:ext uri="{BB962C8B-B14F-4D97-AF65-F5344CB8AC3E}">
        <p14:creationId xmlns="" xmlns:p14="http://schemas.microsoft.com/office/powerpoint/2010/main" val="171385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1000"/>
                                        <p:tgtEl>
                                          <p:spTgt spid="4"/>
                                        </p:tgtEl>
                                      </p:cBhvr>
                                    </p:animEffect>
                                    <p:anim calcmode="lin" valueType="num">
                                      <p:cBhvr>
                                        <p:cTn id="56" dur="1000" fill="hold"/>
                                        <p:tgtEl>
                                          <p:spTgt spid="4"/>
                                        </p:tgtEl>
                                        <p:attrNameLst>
                                          <p:attrName>ppt_x</p:attrName>
                                        </p:attrNameLst>
                                      </p:cBhvr>
                                      <p:tavLst>
                                        <p:tav tm="0">
                                          <p:val>
                                            <p:strVal val="#ppt_x"/>
                                          </p:val>
                                        </p:tav>
                                        <p:tav tm="100000">
                                          <p:val>
                                            <p:strVal val="#ppt_x"/>
                                          </p:val>
                                        </p:tav>
                                      </p:tavLst>
                                    </p:anim>
                                    <p:anim calcmode="lin" valueType="num">
                                      <p:cBhvr>
                                        <p:cTn id="5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utnik 3"/>
          <p:cNvSpPr/>
          <p:nvPr/>
        </p:nvSpPr>
        <p:spPr>
          <a:xfrm>
            <a:off x="179512" y="0"/>
            <a:ext cx="5448929" cy="144655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r-HR" sz="88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IZRADILA:</a:t>
            </a:r>
            <a:endParaRPr lang="hr-HR" sz="8800" b="1" u="sng"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Pravokutnik 4"/>
          <p:cNvSpPr/>
          <p:nvPr/>
        </p:nvSpPr>
        <p:spPr>
          <a:xfrm>
            <a:off x="3419872" y="3175237"/>
            <a:ext cx="511556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hr-H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Kovač  Valentina</a:t>
            </a:r>
            <a:endParaRPr lang="hr-HR"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6" name="Slika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 y="1700808"/>
            <a:ext cx="2903977" cy="4752528"/>
          </a:xfrm>
          <a:prstGeom prst="rect">
            <a:avLst/>
          </a:prstGeom>
          <a:ln>
            <a:noFill/>
          </a:ln>
          <a:effectLst>
            <a:softEdge rad="112500"/>
          </a:effectLst>
        </p:spPr>
      </p:pic>
    </p:spTree>
    <p:extLst>
      <p:ext uri="{BB962C8B-B14F-4D97-AF65-F5344CB8AC3E}">
        <p14:creationId xmlns="" xmlns:p14="http://schemas.microsoft.com/office/powerpoint/2010/main" val="88807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352426" y="476672"/>
            <a:ext cx="8540054" cy="5710768"/>
          </a:xfrm>
        </p:spPr>
        <p:txBody>
          <a:bodyPr>
            <a:normAutofit/>
          </a:bodyPr>
          <a:lstStyle/>
          <a:p>
            <a:pPr marL="285750" indent="-285750">
              <a:buFont typeface="Wingdings" pitchFamily="2" charset="2"/>
              <a:buChar char="q"/>
            </a:pPr>
            <a:r>
              <a:rPr lang="hr-HR" sz="3200" dirty="0" smtClean="0"/>
              <a:t>Obilježava se 10.siječnja</a:t>
            </a:r>
          </a:p>
          <a:p>
            <a:pPr marL="285750" indent="-285750">
              <a:buFont typeface="Wingdings" pitchFamily="2" charset="2"/>
              <a:buChar char="q"/>
            </a:pPr>
            <a:r>
              <a:rPr lang="hr-HR" sz="3200" dirty="0" smtClean="0"/>
              <a:t>Utemeljio ga je doktor </a:t>
            </a:r>
            <a:r>
              <a:rPr lang="hr-HR" sz="3200" dirty="0" err="1" smtClean="0"/>
              <a:t>Madan</a:t>
            </a:r>
            <a:r>
              <a:rPr lang="hr-HR" sz="3200" dirty="0" smtClean="0"/>
              <a:t> </a:t>
            </a:r>
            <a:r>
              <a:rPr lang="hr-HR" sz="3200" dirty="0" err="1" smtClean="0"/>
              <a:t>Kataria</a:t>
            </a:r>
            <a:r>
              <a:rPr lang="hr-HR" sz="3200" dirty="0" smtClean="0"/>
              <a:t> 1998.</a:t>
            </a:r>
          </a:p>
          <a:p>
            <a:pPr marL="285750" indent="-285750">
              <a:buFont typeface="Wingdings" pitchFamily="2" charset="2"/>
              <a:buChar char="q"/>
            </a:pPr>
            <a:r>
              <a:rPr lang="hr-HR" sz="3200" dirty="0" smtClean="0"/>
              <a:t>Cilj svj. </a:t>
            </a:r>
            <a:r>
              <a:rPr lang="hr-HR" sz="3200" dirty="0"/>
              <a:t>d</a:t>
            </a:r>
            <a:r>
              <a:rPr lang="hr-HR" sz="3200" dirty="0" smtClean="0"/>
              <a:t>ana smijeha je da se ljudi što više smiju jer je smijeh najbolji lijek. </a:t>
            </a:r>
            <a:r>
              <a:rPr lang="hr-HR" sz="3200" dirty="0" smtClean="0">
                <a:sym typeface="Wingdings" pitchFamily="2" charset="2"/>
              </a:rPr>
              <a:t></a:t>
            </a:r>
          </a:p>
          <a:p>
            <a:endParaRPr lang="hr-HR" sz="3200" dirty="0" smtClean="0"/>
          </a:p>
        </p:txBody>
      </p:sp>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339752" y="2897827"/>
            <a:ext cx="5154488" cy="3690613"/>
          </a:xfrm>
          <a:prstGeom prst="rect">
            <a:avLst/>
          </a:prstGeom>
          <a:ln>
            <a:noFill/>
          </a:ln>
          <a:effectLst>
            <a:softEdge rad="112500"/>
          </a:effectLst>
        </p:spPr>
      </p:pic>
    </p:spTree>
    <p:extLst>
      <p:ext uri="{BB962C8B-B14F-4D97-AF65-F5344CB8AC3E}">
        <p14:creationId xmlns="" xmlns:p14="http://schemas.microsoft.com/office/powerpoint/2010/main" val="353332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4"/>
          </p:nvPr>
        </p:nvSpPr>
        <p:spPr/>
        <p:txBody>
          <a:bodyPr>
            <a:normAutofit/>
          </a:bodyPr>
          <a:lstStyle/>
          <a:p>
            <a:pPr marL="285750" indent="-285750">
              <a:buFont typeface="Wingdings" pitchFamily="2" charset="2"/>
              <a:buChar char="q"/>
            </a:pPr>
            <a:r>
              <a:rPr lang="hr-HR" sz="2400" dirty="0" smtClean="0"/>
              <a:t>Djeca se </a:t>
            </a:r>
            <a:r>
              <a:rPr lang="hr-HR" sz="2400" dirty="0"/>
              <a:t>nasmiju i do 300 puta </a:t>
            </a:r>
            <a:r>
              <a:rPr lang="hr-HR" sz="2400" dirty="0" smtClean="0"/>
              <a:t>dnevno</a:t>
            </a:r>
          </a:p>
          <a:p>
            <a:pPr marL="285750" indent="-285750">
              <a:buFont typeface="Wingdings" pitchFamily="2" charset="2"/>
              <a:buChar char="q"/>
            </a:pPr>
            <a:r>
              <a:rPr lang="hr-HR" sz="2400" dirty="0"/>
              <a:t>Japanci su najmanje zabavni jer skoro ni nemaju nacionalnih viceva</a:t>
            </a:r>
          </a:p>
        </p:txBody>
      </p:sp>
      <p:sp>
        <p:nvSpPr>
          <p:cNvPr id="3" name="Rezervirano mjesto sadržaja 2"/>
          <p:cNvSpPr>
            <a:spLocks noGrp="1"/>
          </p:cNvSpPr>
          <p:nvPr>
            <p:ph sz="quarter" idx="13"/>
          </p:nvPr>
        </p:nvSpPr>
        <p:spPr/>
        <p:txBody>
          <a:bodyPr/>
          <a:lstStyle/>
          <a:p>
            <a:pPr marL="285750" indent="-285750">
              <a:buFont typeface="Wingdings" pitchFamily="2" charset="2"/>
              <a:buChar char="q"/>
            </a:pPr>
            <a:r>
              <a:rPr lang="hr-HR" sz="2400" dirty="0"/>
              <a:t> </a:t>
            </a:r>
            <a:r>
              <a:rPr lang="hr-HR" sz="2400" dirty="0" smtClean="0"/>
              <a:t>Odrasli se dnevno </a:t>
            </a:r>
            <a:r>
              <a:rPr lang="hr-HR" sz="2400" dirty="0"/>
              <a:t>smiju oko 17 </a:t>
            </a:r>
            <a:r>
              <a:rPr lang="hr-HR" sz="2400" dirty="0" smtClean="0"/>
              <a:t>puta</a:t>
            </a:r>
          </a:p>
          <a:p>
            <a:pPr marL="285750" indent="-285750">
              <a:buFont typeface="Wingdings" pitchFamily="2" charset="2"/>
              <a:buChar char="q"/>
            </a:pPr>
            <a:r>
              <a:rPr lang="hr-HR" sz="2400" dirty="0" smtClean="0"/>
              <a:t>Žene se muškarcima smiju dvaput češće nego muškarci ženama</a:t>
            </a:r>
          </a:p>
          <a:p>
            <a:pPr marL="285750" indent="-285750">
              <a:buFont typeface="Wingdings" pitchFamily="2" charset="2"/>
              <a:buChar char="q"/>
            </a:pPr>
            <a:r>
              <a:rPr lang="hr-HR" sz="2400" dirty="0" smtClean="0"/>
              <a:t>Židovi </a:t>
            </a:r>
            <a:r>
              <a:rPr lang="hr-HR" sz="2400" dirty="0"/>
              <a:t>su najveći šaljivci</a:t>
            </a:r>
          </a:p>
          <a:p>
            <a:pPr marL="285750" indent="-285750">
              <a:buFont typeface="Wingdings" pitchFamily="2" charset="2"/>
              <a:buChar char="q"/>
            </a:pPr>
            <a:endParaRPr lang="hr-HR" dirty="0" smtClean="0"/>
          </a:p>
          <a:p>
            <a:pPr marL="285750" indent="-285750">
              <a:buFont typeface="Wingdings" pitchFamily="2" charset="2"/>
              <a:buChar char="q"/>
            </a:pPr>
            <a:endParaRPr lang="hr-HR" dirty="0"/>
          </a:p>
        </p:txBody>
      </p:sp>
      <p:sp>
        <p:nvSpPr>
          <p:cNvPr id="4" name="Naslov 3"/>
          <p:cNvSpPr>
            <a:spLocks noGrp="1"/>
          </p:cNvSpPr>
          <p:nvPr>
            <p:ph type="title"/>
          </p:nvPr>
        </p:nvSpPr>
        <p:spPr/>
        <p:txBody>
          <a:bodyPr/>
          <a:lstStyle/>
          <a:p>
            <a:r>
              <a:rPr lang="hr-HR" dirty="0" smtClean="0"/>
              <a:t>ZNATE     LI…</a:t>
            </a:r>
            <a:endParaRPr lang="hr-HR" dirty="0"/>
          </a:p>
        </p:txBody>
      </p:sp>
    </p:spTree>
    <p:extLst>
      <p:ext uri="{BB962C8B-B14F-4D97-AF65-F5344CB8AC3E}">
        <p14:creationId xmlns="" xmlns:p14="http://schemas.microsoft.com/office/powerpoint/2010/main" val="282586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0" end="0"/>
                                            </p:txEl>
                                          </p:spTgt>
                                        </p:tgtEl>
                                        <p:attrNameLst>
                                          <p:attrName>style.visibility</p:attrName>
                                        </p:attrNameLst>
                                      </p:cBhvr>
                                      <p:to>
                                        <p:strVal val="visible"/>
                                      </p:to>
                                    </p:set>
                                    <p:animEffect transition="in" filter="fade">
                                      <p:cBhvr>
                                        <p:cTn id="35" dur="1000"/>
                                        <p:tgtEl>
                                          <p:spTgt spid="2">
                                            <p:txEl>
                                              <p:pRg st="0" end="0"/>
                                            </p:txEl>
                                          </p:spTgt>
                                        </p:tgtEl>
                                      </p:cBhvr>
                                    </p:animEffect>
                                    <p:anim calcmode="lin" valueType="num">
                                      <p:cBhvr>
                                        <p:cTn id="3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1" end="1"/>
                                            </p:txEl>
                                          </p:spTgt>
                                        </p:tgtEl>
                                        <p:attrNameLst>
                                          <p:attrName>style.visibility</p:attrName>
                                        </p:attrNameLst>
                                      </p:cBhvr>
                                      <p:to>
                                        <p:strVal val="visible"/>
                                      </p:to>
                                    </p:set>
                                    <p:animEffect transition="in" filter="fade">
                                      <p:cBhvr>
                                        <p:cTn id="42" dur="1000"/>
                                        <p:tgtEl>
                                          <p:spTgt spid="2">
                                            <p:txEl>
                                              <p:pRg st="1" end="1"/>
                                            </p:txEl>
                                          </p:spTgt>
                                        </p:tgtEl>
                                      </p:cBhvr>
                                    </p:animEffect>
                                    <p:anim calcmode="lin" valueType="num">
                                      <p:cBhvr>
                                        <p:cTn id="4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41168"/>
            <a:ext cx="9144000" cy="1930896"/>
          </a:xfrm>
          <a:prstGeom prst="rect">
            <a:avLst/>
          </a:prstGeom>
        </p:spPr>
      </p:pic>
      <p:sp>
        <p:nvSpPr>
          <p:cNvPr id="2" name="Rezervirano mjesto sadržaja 1"/>
          <p:cNvSpPr>
            <a:spLocks noGrp="1"/>
          </p:cNvSpPr>
          <p:nvPr>
            <p:ph sz="quarter" idx="13"/>
          </p:nvPr>
        </p:nvSpPr>
        <p:spPr>
          <a:xfrm>
            <a:off x="323528" y="908720"/>
            <a:ext cx="7680960" cy="4724400"/>
          </a:xfrm>
        </p:spPr>
        <p:txBody>
          <a:bodyPr>
            <a:normAutofit/>
          </a:bodyPr>
          <a:lstStyle/>
          <a:p>
            <a:pPr marL="285750" indent="-285750">
              <a:buFont typeface="Wingdings" pitchFamily="2" charset="2"/>
              <a:buChar char="q"/>
            </a:pPr>
            <a:r>
              <a:rPr lang="vi-VN" sz="2200" dirty="0"/>
              <a:t>Dr. William Fry sa Sveučilišta Stanford znanstvenu je karijeru posvetio istraživanju dobrobiti smijeha. Među ostalim je zaključio i kako samo 20 sekundi intenzivnog smijeha u tijelu i mozgu proizvodi učinak jednak trominutnom vježbanju aerobika: poboljšava cirkulaciju, povećava otkucaje srca, a osim što pokreće gotovo svih stotinu mišića na licu, pokreće i rad mišića prsišta, abdomena, ramena, vratnih te mišića glave. Mozak pak tijekom smijanja pojačano luči dopamin, endorfin („prirodni analgetik“) te serotonin, već poznati hormon sreće, zbog čega se nakon smijanja osjećamo opuštenije.</a:t>
            </a:r>
            <a:endParaRPr lang="hr-HR" sz="2200" dirty="0"/>
          </a:p>
        </p:txBody>
      </p:sp>
      <p:sp>
        <p:nvSpPr>
          <p:cNvPr id="3" name="Naslov 2"/>
          <p:cNvSpPr>
            <a:spLocks noGrp="1"/>
          </p:cNvSpPr>
          <p:nvPr>
            <p:ph type="title"/>
          </p:nvPr>
        </p:nvSpPr>
        <p:spPr>
          <a:xfrm>
            <a:off x="323528" y="-243408"/>
            <a:ext cx="7680960" cy="1066800"/>
          </a:xfrm>
        </p:spPr>
        <p:txBody>
          <a:bodyPr/>
          <a:lstStyle/>
          <a:p>
            <a:pPr algn="ctr"/>
            <a:r>
              <a:rPr lang="hr-HR" dirty="0" smtClean="0"/>
              <a:t>Smijehom do zdravlja</a:t>
            </a:r>
            <a:endParaRPr lang="hr-HR" dirty="0"/>
          </a:p>
        </p:txBody>
      </p:sp>
    </p:spTree>
    <p:extLst>
      <p:ext uri="{BB962C8B-B14F-4D97-AF65-F5344CB8AC3E}">
        <p14:creationId xmlns="" xmlns:p14="http://schemas.microsoft.com/office/powerpoint/2010/main" val="204533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611560" y="476672"/>
            <a:ext cx="7680960" cy="4724400"/>
          </a:xfrm>
        </p:spPr>
        <p:txBody>
          <a:bodyPr>
            <a:noAutofit/>
          </a:bodyPr>
          <a:lstStyle/>
          <a:p>
            <a:pPr marL="285750" indent="-285750">
              <a:buFont typeface="Wingdings" pitchFamily="2" charset="2"/>
              <a:buChar char="q"/>
            </a:pPr>
            <a:r>
              <a:rPr lang="vi-VN" sz="2200" dirty="0"/>
              <a:t>Prema Fryu, smijanje smanjuje opću napetost i oslobađa nas stresa i bijesa pa smanjuje mogućnost infarkta, a time što poboljšava cirkulaciju, i najčešće uzroke moždane kapi. U najnovijim istraživanjima Fry je došao i do otkrića da često smijanje umanjuje mogućnost obolijevanja od raka jer smanjuje loše raspoloženje, potištenost i druge psihosomatske uzročnike smanjenja imuniteta, ali – što je važnije – pomaže osobama koje već boluju od raka da se brže oporave</a:t>
            </a:r>
            <a:r>
              <a:rPr lang="vi-VN" sz="2200" dirty="0" smtClean="0"/>
              <a:t>.</a:t>
            </a:r>
            <a:endParaRPr lang="hr-HR" sz="2200" dirty="0" smtClean="0"/>
          </a:p>
          <a:p>
            <a:pPr marL="285750" indent="-285750">
              <a:buFont typeface="Wingdings" pitchFamily="2" charset="2"/>
              <a:buChar char="q"/>
            </a:pPr>
            <a:r>
              <a:rPr lang="vi-VN" sz="2200" dirty="0"/>
              <a:t>Njegovo otkriće potvrdili su i znanstvenici s Norveškog sveučilišta znanosti i tehnologije u velikom istraživanju (54.000 Norvežana, tijekom 7 godina) gdje se ispitanike oboljele od određenih bolesti među ostalim pitalo kakav im je smisao za humor. U podskupini od 2015 osoba oboljelih od raka 70 posto onih koji su svoj smisao za humor ocijenili visokim pobijedilo je bolest ili produljilo životni vijek.</a:t>
            </a:r>
            <a:endParaRPr lang="hr-HR" sz="2200" dirty="0"/>
          </a:p>
        </p:txBody>
      </p:sp>
    </p:spTree>
    <p:extLst>
      <p:ext uri="{BB962C8B-B14F-4D97-AF65-F5344CB8AC3E}">
        <p14:creationId xmlns="" xmlns:p14="http://schemas.microsoft.com/office/powerpoint/2010/main" val="203327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4565176" cy="6858000"/>
          </a:xfrm>
          <a:prstGeom prst="rect">
            <a:avLst/>
          </a:prstGeom>
        </p:spPr>
      </p:pic>
      <p:pic>
        <p:nvPicPr>
          <p:cNvPr id="5" name="Slika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355976" y="0"/>
            <a:ext cx="4788024" cy="6858000"/>
          </a:xfrm>
          <a:prstGeom prst="rect">
            <a:avLst/>
          </a:prstGeom>
        </p:spPr>
      </p:pic>
    </p:spTree>
    <p:extLst>
      <p:ext uri="{BB962C8B-B14F-4D97-AF65-F5344CB8AC3E}">
        <p14:creationId xmlns="" xmlns:p14="http://schemas.microsoft.com/office/powerpoint/2010/main" val="31322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352426" y="1463040"/>
            <a:ext cx="8035998" cy="4724400"/>
          </a:xfrm>
        </p:spPr>
        <p:txBody>
          <a:bodyPr>
            <a:normAutofit/>
          </a:bodyPr>
          <a:lstStyle/>
          <a:p>
            <a:pPr marL="285750" indent="-285750">
              <a:buFont typeface="Wingdings" pitchFamily="2" charset="2"/>
              <a:buChar char="q"/>
            </a:pPr>
            <a:r>
              <a:rPr lang="hr-HR" sz="2400" dirty="0"/>
              <a:t>Znanstvenici već stoljećima znaju da veliki majmuni, poput čimpanzi, iskazuju nešto slično ljudskom smijehu. Široko otvore usta, pokažu zube, povlače kutove usana i glasaju se bučnim glasovima koji sliče smijehu. Čimpanze se smiju u situacijama koje bi vjerojatno izazvale ljudski smijeh, u igri ili kad se škakljaju. No, možda se smijeh razvio čak i prije pojave primata.</a:t>
            </a:r>
          </a:p>
        </p:txBody>
      </p:sp>
      <p:sp>
        <p:nvSpPr>
          <p:cNvPr id="3" name="Naslov 2"/>
          <p:cNvSpPr>
            <a:spLocks noGrp="1"/>
          </p:cNvSpPr>
          <p:nvPr>
            <p:ph type="title"/>
          </p:nvPr>
        </p:nvSpPr>
        <p:spPr/>
        <p:txBody>
          <a:bodyPr/>
          <a:lstStyle/>
          <a:p>
            <a:pPr algn="ctr"/>
            <a:r>
              <a:rPr lang="hr-HR" dirty="0" smtClean="0"/>
              <a:t>Smijeh i životinje</a:t>
            </a:r>
            <a:endParaRPr lang="hr-HR" dirty="0"/>
          </a:p>
        </p:txBody>
      </p:sp>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23723" y="3563634"/>
            <a:ext cx="4392488" cy="3294366"/>
          </a:xfrm>
          <a:prstGeom prst="rect">
            <a:avLst/>
          </a:prstGeom>
          <a:ln>
            <a:noFill/>
          </a:ln>
          <a:effectLst>
            <a:softEdge rad="112500"/>
          </a:effectLst>
        </p:spPr>
      </p:pic>
    </p:spTree>
    <p:extLst>
      <p:ext uri="{BB962C8B-B14F-4D97-AF65-F5344CB8AC3E}">
        <p14:creationId xmlns="" xmlns:p14="http://schemas.microsoft.com/office/powerpoint/2010/main" val="343707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323528" y="188640"/>
            <a:ext cx="8108006" cy="5422736"/>
          </a:xfrm>
        </p:spPr>
        <p:txBody>
          <a:bodyPr>
            <a:normAutofit/>
          </a:bodyPr>
          <a:lstStyle/>
          <a:p>
            <a:pPr marL="285750" indent="-285750">
              <a:buFont typeface="Wingdings" pitchFamily="2" charset="2"/>
              <a:buChar char="q"/>
            </a:pPr>
            <a:r>
              <a:rPr lang="hr-HR" sz="2800" dirty="0"/>
              <a:t>Kad škakljaju štakore, glasovi koje ispuštaju mogu se shvatiti kao smijeh. Mladi štakori ispuštaju kratke, visokofrekventne glasove kad se u igri guraju i prevrću. “Smiju se” mnogo češće od odraslih štakora – što bi se podudaralo s ljudskim ponašanjem: odrasli se smiju manje od djece i manje su škakljivi od djece.</a:t>
            </a:r>
          </a:p>
        </p:txBody>
      </p:sp>
      <p:pic>
        <p:nvPicPr>
          <p:cNvPr id="4" name="Slika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267744" y="3356992"/>
            <a:ext cx="5238750" cy="3501008"/>
          </a:xfrm>
          <a:prstGeom prst="rect">
            <a:avLst/>
          </a:prstGeom>
          <a:ln>
            <a:noFill/>
          </a:ln>
          <a:effectLst>
            <a:softEdge rad="112500"/>
          </a:effectLst>
        </p:spPr>
      </p:pic>
    </p:spTree>
    <p:extLst>
      <p:ext uri="{BB962C8B-B14F-4D97-AF65-F5344CB8AC3E}">
        <p14:creationId xmlns="" xmlns:p14="http://schemas.microsoft.com/office/powerpoint/2010/main" val="161112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quarter" idx="13"/>
          </p:nvPr>
        </p:nvSpPr>
        <p:spPr>
          <a:xfrm>
            <a:off x="323528" y="1291248"/>
            <a:ext cx="7992888" cy="5566752"/>
          </a:xfrm>
        </p:spPr>
        <p:txBody>
          <a:bodyPr>
            <a:normAutofit fontScale="77500" lnSpcReduction="20000"/>
          </a:bodyPr>
          <a:lstStyle/>
          <a:p>
            <a:pPr marL="285750" indent="-285750">
              <a:buFont typeface="Wingdings" pitchFamily="2" charset="2"/>
              <a:buChar char="q"/>
            </a:pPr>
            <a:r>
              <a:rPr lang="hr-HR" sz="3100" dirty="0"/>
              <a:t>Smijeh zapravo mnogo govori o osobi kao takvoj, jer postoje mnoge vrste smijeha, pa tako i svaka vrsta smijeha ima svoje vlastito </a:t>
            </a:r>
            <a:r>
              <a:rPr lang="hr-HR" sz="3100" dirty="0" smtClean="0"/>
              <a:t>značenje.</a:t>
            </a:r>
          </a:p>
          <a:p>
            <a:pPr marL="285750" indent="-285750">
              <a:buFont typeface="Wingdings" pitchFamily="2" charset="2"/>
              <a:buChar char="q"/>
            </a:pPr>
            <a:r>
              <a:rPr lang="vi-VN" sz="3100" dirty="0"/>
              <a:t>Npr. grohotnim smijehom se često privlači pozornost (a ponekad je i znak nekog lakšeg oblika duševne bolesti), cerekanje, slično kokodakanju, znači uživanje u tuđoj nevolji, a smijeh onih koji sebe smatraju superiornima će u većini slučajeva sličiti roktanju, oni koji se smiju iz trbuha pretežno su prijateljski raspoloženi, dok su oni koji se podsmjehuju vrlo nezreli i bezosjećajni, a sebi u bradu smiju se obzirne, ali povučene </a:t>
            </a:r>
            <a:r>
              <a:rPr lang="vi-VN" sz="3100" dirty="0" smtClean="0"/>
              <a:t>osobe</a:t>
            </a:r>
            <a:r>
              <a:rPr lang="hr-HR" sz="3100" dirty="0"/>
              <a:t> Šale izazivaju “psihičko škakljanje” – one mentalno stimuliraju smijeh kao reakciju. Vizualne i verbalne šale često ističu besmislenost, ekscentričnost, pretjerivanje ili nedosljednost u ponašanju, situacijama ili posljedicama. Izgleda da je zajednička sastavnica svemu što izaziva smijeh – </a:t>
            </a:r>
            <a:r>
              <a:rPr lang="hr-HR" sz="3100" dirty="0" smtClean="0"/>
              <a:t>pretjerivanje.</a:t>
            </a:r>
            <a:endParaRPr lang="hr-HR" sz="3100" dirty="0"/>
          </a:p>
          <a:p>
            <a:pPr marL="285750" indent="-285750">
              <a:buFont typeface="Wingdings" pitchFamily="2" charset="2"/>
              <a:buChar char="q"/>
            </a:pPr>
            <a:endParaRPr lang="hr-HR" dirty="0"/>
          </a:p>
        </p:txBody>
      </p:sp>
      <p:sp>
        <p:nvSpPr>
          <p:cNvPr id="3" name="Naslov 2"/>
          <p:cNvSpPr>
            <a:spLocks noGrp="1"/>
          </p:cNvSpPr>
          <p:nvPr>
            <p:ph type="title"/>
          </p:nvPr>
        </p:nvSpPr>
        <p:spPr>
          <a:xfrm>
            <a:off x="395536" y="-243408"/>
            <a:ext cx="7680960" cy="1066800"/>
          </a:xfrm>
        </p:spPr>
        <p:txBody>
          <a:bodyPr/>
          <a:lstStyle/>
          <a:p>
            <a:pPr algn="ctr"/>
            <a:r>
              <a:rPr lang="hr-HR" dirty="0"/>
              <a:t>Kako se smijete?</a:t>
            </a:r>
          </a:p>
        </p:txBody>
      </p:sp>
    </p:spTree>
    <p:extLst>
      <p:ext uri="{BB962C8B-B14F-4D97-AF65-F5344CB8AC3E}">
        <p14:creationId xmlns="" xmlns:p14="http://schemas.microsoft.com/office/powerpoint/2010/main" val="36635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163</TotalTime>
  <Words>667</Words>
  <Application>Microsoft Office PowerPoint</Application>
  <PresentationFormat>Prikaz na zaslonu (4:3)</PresentationFormat>
  <Paragraphs>31</Paragraphs>
  <Slides>11</Slides>
  <Notes>0</Notes>
  <HiddenSlides>0</HiddenSlides>
  <MMClips>0</MMClips>
  <ScaleCrop>false</ScaleCrop>
  <HeadingPairs>
    <vt:vector size="4" baseType="variant">
      <vt:variant>
        <vt:lpstr>Tema</vt:lpstr>
      </vt:variant>
      <vt:variant>
        <vt:i4>1</vt:i4>
      </vt:variant>
      <vt:variant>
        <vt:lpstr>Naslovi slajdova</vt:lpstr>
      </vt:variant>
      <vt:variant>
        <vt:i4>11</vt:i4>
      </vt:variant>
    </vt:vector>
  </HeadingPairs>
  <TitlesOfParts>
    <vt:vector size="12" baseType="lpstr">
      <vt:lpstr>Mylar</vt:lpstr>
      <vt:lpstr>Slajd 1</vt:lpstr>
      <vt:lpstr>Slajd 2</vt:lpstr>
      <vt:lpstr>ZNATE     LI…</vt:lpstr>
      <vt:lpstr>Smijehom do zdravlja</vt:lpstr>
      <vt:lpstr>Slajd 5</vt:lpstr>
      <vt:lpstr>Slajd 6</vt:lpstr>
      <vt:lpstr>Smijeh i životinje</vt:lpstr>
      <vt:lpstr>Slajd 8</vt:lpstr>
      <vt:lpstr>Kako se smijete?</vt:lpstr>
      <vt:lpstr>Smijati se možete i vi..</vt:lpstr>
      <vt:lpstr>Slajd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Tina</dc:creator>
  <cp:lastModifiedBy>OŠ-SELA</cp:lastModifiedBy>
  <cp:revision>15</cp:revision>
  <dcterms:created xsi:type="dcterms:W3CDTF">2014-03-03T17:35:53Z</dcterms:created>
  <dcterms:modified xsi:type="dcterms:W3CDTF">2014-05-06T06:28:39Z</dcterms:modified>
</cp:coreProperties>
</file>