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18. Holokaust kroz dječje oči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0F64C7-DBB0-4A3F-9102-779A78AF7ACE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2FB522-1009-4B6F-A191-F9C9D23B795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18. Holokaust kroz dječje oči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8945C-9008-4139-A40C-562963475964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89F63F-E097-4987-8075-1103A3624E8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18. Holokaust kroz dječje oči</a:t>
            </a: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ni poveznik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7" name="Rezervirano mjesto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EE2E2-045B-4686-8EB0-908F2717BDE8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8" name="Rezervirano mjesto broja slajd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1789-12D9-4379-814A-FF81831BA46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zervirano mjesto podnožj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DB9DB-A7CE-4E62-B47E-F17059E908EC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ECE9E-4A96-4F85-9CE7-8AA1BB4D85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CF835-A908-47E1-9CDF-78D138F3B81F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E43F6-6E7F-495F-8F74-1893AC541C4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zervirano mjesto sadržaja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4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FCBCB-81FC-4B70-AC76-294D5258AF47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5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9D01-7F0D-4192-B15C-3BF2196AE52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vni poveznik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C6034-BCA8-4DF8-9751-640B3662A784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76490-8F11-41C4-9B30-A79F9AB49B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ADF-A6FC-4AA1-8FD3-D6C4E461537F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8F616-BFCE-40A4-B2EF-6164FF73BF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vni poveznik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2" name="Rezervirano mjesto sadržaja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34" name="Rezervirano mjesto sadržaja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2D351-917A-423C-B48B-0B4209FD14E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Rezervirano mjesto datuma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92DDC-CEF8-429F-BF80-CE46A40305E5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30767-5A85-4F8F-829E-EC2AA445D828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4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3C54D-249F-4C70-B863-6B1EA447465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32529-0CF1-4DB9-BE96-886C482E8315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3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4ECBA-52C0-4A28-8AE3-11F09EA8997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zervirano mjesto sadržaja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0419-7DC6-4BC5-A73C-9A68C9822C90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6B099-40D1-4240-91A1-8AED67E78C4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E95E-4955-4E06-921F-F173ACAC9B45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6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994A6-B7FF-48B3-B9A8-118752CFD3A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teksta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24" name="Rezervirano mjesto datuma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D557904-7412-44D6-97EE-2D601C93BEC6}" type="datetimeFigureOut">
              <a:rPr lang="hr-HR"/>
              <a:pPr>
                <a:defRPr/>
              </a:pPr>
              <a:t>6.5.2014.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Constantia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A472949-96A8-47A8-832B-4FBFBA60268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Rezervirano mjesto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18" r:id="rId4"/>
    <p:sldLayoutId id="2147483722" r:id="rId5"/>
    <p:sldLayoutId id="2147483717" r:id="rId6"/>
    <p:sldLayoutId id="2147483716" r:id="rId7"/>
    <p:sldLayoutId id="2147483715" r:id="rId8"/>
    <p:sldLayoutId id="2147483714" r:id="rId9"/>
    <p:sldLayoutId id="2147483713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sz="1400" smtClean="0">
                <a:solidFill>
                  <a:schemeClr val="bg1"/>
                </a:solidFill>
              </a:rPr>
              <a:t>Izradila:</a:t>
            </a:r>
            <a:r>
              <a:rPr lang="hr-HR" sz="320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13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hr-HR" sz="2400" smtClean="0">
                <a:solidFill>
                  <a:srgbClr val="FFFF00"/>
                </a:solidFill>
              </a:rPr>
              <a:t>                  Dorotea Borošić  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1300" smtClean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HOLOKAUST </a:t>
            </a:r>
            <a:endParaRPr lang="hr-HR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Slika 3" descr="http://www.jutarnji.hr/multimedia/archive/00235/auschwitz_235144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522288"/>
            <a:ext cx="3249613" cy="305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24000"/>
            <a:ext cx="4835525" cy="4572000"/>
          </a:xfrm>
        </p:spPr>
        <p:txBody>
          <a:bodyPr/>
          <a:lstStyle/>
          <a:p>
            <a:pPr eaLnBrk="1" hangingPunct="1"/>
            <a:r>
              <a:rPr lang="hr-HR" smtClean="0"/>
              <a:t>Na temelju te odluke osnovani su posebni koncentracijski logori te logori smrti.</a:t>
            </a:r>
          </a:p>
          <a:p>
            <a:pPr eaLnBrk="1" hangingPunct="1"/>
            <a:r>
              <a:rPr lang="hr-HR" smtClean="0"/>
              <a:t>Logori smrti osnivani su ponajviše na području okupirane Poljske: Auschwitz (Oswiencim), Birkenau (Brzezinka), Treblinka, Mauthausen, Majdanek, Sobibor, Izbica i drugi.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LOGORI</a:t>
            </a:r>
            <a:endParaRPr lang="hr-HR">
              <a:solidFill>
                <a:srgbClr val="FF0000"/>
              </a:solidFill>
            </a:endParaRPr>
          </a:p>
        </p:txBody>
      </p:sp>
      <p:pic>
        <p:nvPicPr>
          <p:cNvPr id="25606" name="Slika 4" descr="https://encrypted-tbn2.gstatic.com/images?q=tbn:ANd9GcRldoXREdec_gfRXjVqQo5YMI6spde3hOMwPaD0wgBY-lNzfHy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076700"/>
            <a:ext cx="42481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dirty="0" smtClean="0"/>
              <a:t>Djevojčica  Ana Frank koja je bila </a:t>
            </a:r>
            <a:r>
              <a:rPr lang="hr-HR" dirty="0" err="1" smtClean="0"/>
              <a:t>Židovkinja</a:t>
            </a:r>
            <a:r>
              <a:rPr lang="hr-HR" dirty="0" smtClean="0"/>
              <a:t> živjela je u vrijeme Drugog svjetskog rata. Kao </a:t>
            </a:r>
            <a:r>
              <a:rPr lang="hr-HR" dirty="0" err="1" smtClean="0"/>
              <a:t>Židovkinja</a:t>
            </a:r>
            <a:r>
              <a:rPr lang="hr-HR" dirty="0" smtClean="0"/>
              <a:t> ona i njezina obitelj trebali su biti istrijebljeni kao i drugi Židovi. Oni su sakriveni na tavanu neke stare firme. Nakon nekog vremena skrivanja razotkriveni su i protjerani u </a:t>
            </a:r>
            <a:r>
              <a:rPr lang="hr-HR" dirty="0" smtClean="0"/>
              <a:t>koncentracijski </a:t>
            </a:r>
            <a:r>
              <a:rPr lang="hr-HR" dirty="0" smtClean="0"/>
              <a:t>logor. Ana je </a:t>
            </a:r>
            <a:r>
              <a:rPr lang="hr-HR" dirty="0" smtClean="0"/>
              <a:t>umrla od tifusa </a:t>
            </a:r>
            <a:r>
              <a:rPr lang="hr-HR" dirty="0" smtClean="0"/>
              <a:t>dva mjeseca prije nego što </a:t>
            </a:r>
            <a:r>
              <a:rPr lang="hr-HR" dirty="0" smtClean="0"/>
              <a:t>je oslobođen </a:t>
            </a:r>
            <a:r>
              <a:rPr lang="hr-HR" dirty="0" smtClean="0"/>
              <a:t>logor </a:t>
            </a:r>
            <a:r>
              <a:rPr lang="hr-HR" dirty="0" smtClean="0"/>
              <a:t>Auschwitz. </a:t>
            </a:r>
            <a:r>
              <a:rPr lang="hr-HR" dirty="0" smtClean="0"/>
              <a:t>Jedini je preživio njezin otac. Ana je u vrijeme skrivanja pisala dnevnik. Njezin dnevnik kasnije je pronađen i objavljen. 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HOLOKAUST KROZ DJEČJE OČI</a:t>
            </a:r>
            <a:endParaRPr lang="hr-HR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26626" name="Rezervirano mjesto sadržaja 3" descr="https://encrypted-tbn0.gstatic.com/images?q=tbn:ANd9GcSNxMhKVkhdGiNR7-VmJBbnTrqHnY-11e4mJj5ND4miUKvwYzm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403225"/>
            <a:ext cx="4464050" cy="3673475"/>
          </a:xfrm>
        </p:spPr>
      </p:pic>
      <p:pic>
        <p:nvPicPr>
          <p:cNvPr id="26628" name="Slika 3" descr="http://www.ss-ban-jjelacic-zapresic.skole.hr/files/g_2/hol2012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2997200"/>
            <a:ext cx="3436938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44675"/>
            <a:ext cx="3970338" cy="4251325"/>
          </a:xfrm>
        </p:spPr>
        <p:txBody>
          <a:bodyPr/>
          <a:lstStyle/>
          <a:p>
            <a:pPr eaLnBrk="1" hangingPunct="1"/>
            <a:r>
              <a:rPr lang="hr-HR" smtClean="0"/>
              <a:t>Riječ </a:t>
            </a:r>
            <a:r>
              <a:rPr lang="hr-HR" b="1" smtClean="0"/>
              <a:t>holokaust</a:t>
            </a:r>
            <a:r>
              <a:rPr lang="hr-HR" smtClean="0"/>
              <a:t> označava žrtvu paljenicu, pri kojoj se spaljuje cijela životinja</a:t>
            </a:r>
            <a:endParaRPr lang="hr-HR" smtClean="0">
              <a:solidFill>
                <a:srgbClr val="FFFF0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IZVORNO ZNAČENJE</a:t>
            </a:r>
            <a:endParaRPr lang="hr-HR">
              <a:solidFill>
                <a:srgbClr val="FF0000"/>
              </a:solidFill>
            </a:endParaRPr>
          </a:p>
        </p:txBody>
      </p:sp>
      <p:pic>
        <p:nvPicPr>
          <p:cNvPr id="16387" name="Slika 3" descr="https://encrypted-tbn2.gstatic.com/images?q=tbn:ANd9GcT13MlGF30T42JErBZsGa1bzbWDuMIUKpyoRBkxO4QJcAVbm-S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989138"/>
            <a:ext cx="3960812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Danas u svijetu uobičajenoj upotrebi, "</a:t>
            </a:r>
            <a:r>
              <a:rPr lang="hr-HR" smtClean="0">
                <a:solidFill>
                  <a:srgbClr val="FFFF00"/>
                </a:solidFill>
              </a:rPr>
              <a:t>holokaust</a:t>
            </a:r>
            <a:r>
              <a:rPr lang="hr-HR" smtClean="0"/>
              <a:t>" je naziv za </a:t>
            </a:r>
            <a:r>
              <a:rPr lang="hr-HR" smtClean="0">
                <a:solidFill>
                  <a:srgbClr val="FFFF00"/>
                </a:solidFill>
              </a:rPr>
              <a:t>genocid</a:t>
            </a:r>
            <a:r>
              <a:rPr lang="hr-HR" smtClean="0"/>
              <a:t> nad Židovima (te, u širem značenju, i sustavno istrebljivanje drugih grupa), koje je za vrijeme Drugog svjetskog rata provedeno u Europi na teritoriju pod kontrolom nacističke Njemačke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SUVREMENO ZNAČENJE</a:t>
            </a:r>
            <a:endParaRPr lang="hr-HR">
              <a:solidFill>
                <a:srgbClr val="FF0000"/>
              </a:solidFill>
            </a:endParaRPr>
          </a:p>
        </p:txBody>
      </p:sp>
      <p:pic>
        <p:nvPicPr>
          <p:cNvPr id="17413" name="Picture 5" descr="25"/>
          <p:cNvPicPr>
            <a:picLocks noChangeAspect="1" noChangeArrowheads="1"/>
          </p:cNvPicPr>
          <p:nvPr/>
        </p:nvPicPr>
        <p:blipFill>
          <a:blip r:embed="rId2" cstate="print"/>
          <a:srcRect t="18633"/>
          <a:stretch>
            <a:fillRect/>
          </a:stretch>
        </p:blipFill>
        <p:spPr bwMode="auto">
          <a:xfrm>
            <a:off x="2482850" y="3805238"/>
            <a:ext cx="4176713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Duševni bolesnici su bili prisilno sterilizirani (što se u to doba ponekad primjenjivalo i u drugim zemljama), a kasnije odvođeni u logore i likvidirani. </a:t>
            </a:r>
          </a:p>
          <a:p>
            <a:pPr eaLnBrk="1" hangingPunct="1"/>
            <a:r>
              <a:rPr lang="hr-HR" smtClean="0"/>
              <a:t>Homoseksualnost se smatrala mentalnim poremećajem, pa su i neki od njih likvidirani.</a:t>
            </a:r>
          </a:p>
          <a:p>
            <a:pPr eaLnBrk="1" hangingPunct="1"/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18437" name="Picture 5" descr="14"/>
          <p:cNvPicPr>
            <a:picLocks noChangeAspect="1" noChangeArrowheads="1"/>
          </p:cNvPicPr>
          <p:nvPr/>
        </p:nvPicPr>
        <p:blipFill>
          <a:blip r:embed="rId2" cstate="print"/>
          <a:srcRect b="18071"/>
          <a:stretch>
            <a:fillRect/>
          </a:stretch>
        </p:blipFill>
        <p:spPr bwMode="auto">
          <a:xfrm>
            <a:off x="2771775" y="3719513"/>
            <a:ext cx="344963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1089025"/>
            <a:ext cx="4537075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zervirano mjesto sadržaja 2"/>
          <p:cNvSpPr>
            <a:spLocks noGrp="1"/>
          </p:cNvSpPr>
          <p:nvPr>
            <p:ph idx="1"/>
          </p:nvPr>
        </p:nvSpPr>
        <p:spPr>
          <a:xfrm>
            <a:off x="468313" y="4794250"/>
            <a:ext cx="8229600" cy="1803400"/>
          </a:xfrm>
        </p:spPr>
        <p:txBody>
          <a:bodyPr/>
          <a:lstStyle/>
          <a:p>
            <a:pPr eaLnBrk="1" hangingPunct="1"/>
            <a:r>
              <a:rPr lang="hr-HR" smtClean="0">
                <a:solidFill>
                  <a:srgbClr val="FF0000"/>
                </a:solidFill>
              </a:rPr>
              <a:t>S obzirom, da je riječ "holokaust" postala općepoznata i snažno emocionalno obojena, ponekad je upotrebljavaju i šire, kada se želi označiti masovno i sustavno uništavanje, istrebljenje, genocid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rgbClr val="FF0000"/>
                </a:solidFill>
              </a:rPr>
              <a:t>PRENESENI </a:t>
            </a:r>
            <a:r>
              <a:rPr lang="hr-HR" dirty="0" smtClean="0">
                <a:solidFill>
                  <a:srgbClr val="FF0000"/>
                </a:solidFill>
              </a:rPr>
              <a:t>SMISAO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 nacisti počinju ostvarivanje jednog od svojih najvažnijih programskih ciljeva</a:t>
            </a:r>
            <a:r>
              <a:rPr lang="hr-HR" smtClean="0">
                <a:solidFill>
                  <a:srgbClr val="FFFF00"/>
                </a:solidFill>
              </a:rPr>
              <a:t>: iskorijeniti svaki utjecaj Židova u njemačkoj politici, ekonomiji i kulturi</a:t>
            </a:r>
          </a:p>
          <a:p>
            <a:pPr eaLnBrk="1" hangingPunct="1"/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ANTIŽIDOVSKA KAMPANJA</a:t>
            </a:r>
            <a:endParaRPr lang="hr-HR">
              <a:solidFill>
                <a:srgbClr val="FF0000"/>
              </a:solidFill>
            </a:endParaRPr>
          </a:p>
        </p:txBody>
      </p:sp>
      <p:pic>
        <p:nvPicPr>
          <p:cNvPr id="20485" name="Picture 5" descr="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3275013"/>
            <a:ext cx="5976938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hr-HR" dirty="0" smtClean="0"/>
              <a:t>Donesen je niz antižidovskih propisa </a:t>
            </a:r>
            <a:r>
              <a:rPr lang="hr-HR" dirty="0" smtClean="0">
                <a:solidFill>
                  <a:srgbClr val="FFFF00"/>
                </a:solidFill>
              </a:rPr>
              <a:t>:  Židovi gube njemačko državljanstvo; </a:t>
            </a:r>
            <a:r>
              <a:rPr lang="hr-HR" dirty="0" smtClean="0">
                <a:solidFill>
                  <a:srgbClr val="FFC000"/>
                </a:solidFill>
              </a:rPr>
              <a:t>ne smiju obavljati nikakvu javnu službu (što naročito pogađa intelektualce: znanstvenike, profesore, liječnike, odvjetnike, novinare itd.),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00B0F0"/>
                </a:solidFill>
              </a:rPr>
              <a:t>niti njihova djeca mogu pohađati javne škole; </a:t>
            </a:r>
            <a:r>
              <a:rPr lang="hr-HR" dirty="0" smtClean="0">
                <a:solidFill>
                  <a:srgbClr val="7030A0"/>
                </a:solidFill>
              </a:rPr>
              <a:t>zabranjen je boravak Židova na javnim mjestima (parkovi, knjižnice, muzeji i dr);</a:t>
            </a:r>
            <a:r>
              <a:rPr lang="hr-HR" dirty="0" smtClean="0"/>
              <a:t> 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zabranjeno je sklapanje braka između </a:t>
            </a:r>
            <a:r>
              <a:rPr lang="hr-HR" i="1" dirty="0" smtClean="0">
                <a:solidFill>
                  <a:schemeClr val="accent4">
                    <a:lumMod val="75000"/>
                  </a:schemeClr>
                </a:solidFill>
              </a:rPr>
              <a:t>Arijaca</a:t>
            </a:r>
            <a:r>
              <a:rPr lang="hr-HR" dirty="0" smtClean="0">
                <a:solidFill>
                  <a:schemeClr val="accent4">
                    <a:lumMod val="75000"/>
                  </a:schemeClr>
                </a:solidFill>
              </a:rPr>
              <a:t> i Židova kao i seksualni odnosi; </a:t>
            </a:r>
            <a:r>
              <a:rPr lang="hr-H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zabranjeno je zapošljavanje Arijaca u kućanstvima Židova, itd.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r-HR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r-HR" smtClean="0"/>
              <a:t>Obavezno nošenje oznake na odjeći propisano je prvo za Židove</a:t>
            </a:r>
          </a:p>
          <a:p>
            <a:pPr eaLnBrk="1" hangingPunct="1"/>
            <a:r>
              <a:rPr lang="hr-HR" smtClean="0"/>
              <a:t>Židovi su ponovo smješteni u posebne izolirane dijelove gradova (geta), od kojih je najveći bio u Varšavi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mtClean="0">
                <a:solidFill>
                  <a:srgbClr val="FF0000"/>
                </a:solidFill>
              </a:rPr>
              <a:t>VARŠAVSKI GETO</a:t>
            </a:r>
            <a:endParaRPr lang="hr-HR">
              <a:solidFill>
                <a:srgbClr val="FF0000"/>
              </a:solidFill>
            </a:endParaRPr>
          </a:p>
        </p:txBody>
      </p:sp>
      <p:pic>
        <p:nvPicPr>
          <p:cNvPr id="23557" name="Picture 5" descr="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3357563"/>
            <a:ext cx="2981325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zervirano mjesto sadržaja 2"/>
          <p:cNvSpPr>
            <a:spLocks noGrp="1"/>
          </p:cNvSpPr>
          <p:nvPr>
            <p:ph idx="1"/>
          </p:nvPr>
        </p:nvSpPr>
        <p:spPr>
          <a:xfrm>
            <a:off x="4067175" y="260350"/>
            <a:ext cx="4691063" cy="5976938"/>
          </a:xfrm>
        </p:spPr>
        <p:txBody>
          <a:bodyPr/>
          <a:lstStyle/>
          <a:p>
            <a:pPr eaLnBrk="1" hangingPunct="1"/>
            <a:r>
              <a:rPr lang="hr-HR" smtClean="0"/>
              <a:t>Određeno je da svi nesposobni za rad trebaju biti odmah ubijeni, a drugi odvedeni na prisilni rad pod minimalnim životnim uvjetima sve, dok ne umru od iscrpljenosti. Kao oblik masovnih likvidacija naređeno je ubijanje plinom i strijeljanje. Nakon Heyndrichove pogibije (u atentatu u Češkoj) provođenje plana preuzeo je Adolf Eichmann.</a:t>
            </a:r>
          </a:p>
          <a:p>
            <a:pPr eaLnBrk="1" hangingPunct="1"/>
            <a:endParaRPr lang="hr-HR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hr-HR"/>
          </a:p>
        </p:txBody>
      </p:sp>
      <p:pic>
        <p:nvPicPr>
          <p:cNvPr id="24581" name="Picture 5" descr="48"/>
          <p:cNvPicPr>
            <a:picLocks noChangeAspect="1" noChangeArrowheads="1"/>
          </p:cNvPicPr>
          <p:nvPr/>
        </p:nvPicPr>
        <p:blipFill>
          <a:blip r:embed="rId2" cstate="print"/>
          <a:srcRect b="19934"/>
          <a:stretch>
            <a:fillRect/>
          </a:stretch>
        </p:blipFill>
        <p:spPr bwMode="auto">
          <a:xfrm>
            <a:off x="395288" y="1052513"/>
            <a:ext cx="381000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</TotalTime>
  <Words>307</Words>
  <Application>Microsoft Office PowerPoint</Application>
  <PresentationFormat>Prikaz na zaslonu (4:3)</PresentationFormat>
  <Paragraphs>25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Papir</vt:lpstr>
      <vt:lpstr>HOLOKAUST </vt:lpstr>
      <vt:lpstr>IZVORNO ZNAČENJE</vt:lpstr>
      <vt:lpstr>SUVREMENO ZNAČENJE</vt:lpstr>
      <vt:lpstr>Slajd 4</vt:lpstr>
      <vt:lpstr>PRENESENI SMISAO</vt:lpstr>
      <vt:lpstr>ANTIŽIDOVSKA KAMPANJA</vt:lpstr>
      <vt:lpstr>Slajd 7</vt:lpstr>
      <vt:lpstr>VARŠAVSKI GETO</vt:lpstr>
      <vt:lpstr>Slajd 9</vt:lpstr>
      <vt:lpstr>LOGORI</vt:lpstr>
      <vt:lpstr>HOLOKAUST KROZ DJEČJE OČI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HOLOKAUST</dc:title>
  <dc:creator>Saša</dc:creator>
  <cp:lastModifiedBy>OŠ-SELA</cp:lastModifiedBy>
  <cp:revision>22</cp:revision>
  <dcterms:created xsi:type="dcterms:W3CDTF">2014-03-18T20:21:29Z</dcterms:created>
  <dcterms:modified xsi:type="dcterms:W3CDTF">2014-05-06T06:19:45Z</dcterms:modified>
</cp:coreProperties>
</file>