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8" r:id="rId4"/>
    <p:sldId id="258" r:id="rId5"/>
    <p:sldId id="259" r:id="rId6"/>
    <p:sldId id="260" r:id="rId7"/>
    <p:sldId id="261" r:id="rId8"/>
    <p:sldId id="263" r:id="rId9"/>
    <p:sldId id="264" r:id="rId10"/>
    <p:sldId id="257" r:id="rId11"/>
    <p:sldId id="265" r:id="rId12"/>
    <p:sldId id="266" r:id="rId13"/>
    <p:sldId id="262" r:id="rId14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5" d="100"/>
          <a:sy n="65" d="100"/>
        </p:scale>
        <p:origin x="2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DB3A860-485A-E505-528D-3BF6C7CF79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F9860EB1-4DC5-7C46-19E4-2BEEE731BB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A6F29598-F5A6-89D3-A1AA-217D691C8B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3ABDB-9B0C-48A3-8D1B-802C5D39CF13}" type="datetimeFigureOut">
              <a:rPr lang="hr-HR" smtClean="0"/>
              <a:t>24.3.2024.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B90CADE8-6712-84DC-3CCA-9805169FB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6C886CCE-C043-B1FF-4541-674F33038B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EF38B-3FD2-4607-834B-F8904FA4A96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897811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FCE8419-45DF-0BEC-AD9B-CCC46818AF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BDC69E92-3360-E2EF-2BB5-37035F7BDA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CC13D002-28D4-DB01-2E06-BE45ABBA0D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3ABDB-9B0C-48A3-8D1B-802C5D39CF13}" type="datetimeFigureOut">
              <a:rPr lang="hr-HR" smtClean="0"/>
              <a:t>24.3.2024.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D1149FA6-DC82-1E85-7CC7-0F951A4F5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918604A6-E5FA-2949-AAF1-8C7E25082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EF38B-3FD2-4607-834B-F8904FA4A96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55704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id="{AEEFF907-D7A1-90E3-1573-7B64FC1EA8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7F2D299C-79FF-E1BD-DE0C-C5C0213DF3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04F472B1-B255-76B1-6D02-AEBBBB7255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3ABDB-9B0C-48A3-8D1B-802C5D39CF13}" type="datetimeFigureOut">
              <a:rPr lang="hr-HR" smtClean="0"/>
              <a:t>24.3.2024.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BEBF3F42-B165-5848-84C5-C4968532ED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90182844-71CE-1F00-6D5A-CEA06FD6C3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EF38B-3FD2-4607-834B-F8904FA4A96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74112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ED811EB-F008-2E51-7D4B-CC1B1DCDF6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2AD7E266-65DE-579D-85CF-29AE03DA71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732EB1A0-C627-B84F-83DE-7E9A52959F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3ABDB-9B0C-48A3-8D1B-802C5D39CF13}" type="datetimeFigureOut">
              <a:rPr lang="hr-HR" smtClean="0"/>
              <a:t>24.3.2024.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691FE38D-DBD9-187C-36C5-B203B57BD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8BCFD898-FE88-5603-2EDE-BD6E4A22E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EF38B-3FD2-4607-834B-F8904FA4A96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18452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E2F95F6-659C-8196-B157-CD995DEE9D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6659E2D2-7CAA-1FBA-E3BD-837FCAB7F1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06E7736D-7D3D-3C93-9FBE-97DDE3B5BF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3ABDB-9B0C-48A3-8D1B-802C5D39CF13}" type="datetimeFigureOut">
              <a:rPr lang="hr-HR" smtClean="0"/>
              <a:t>24.3.2024.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97522B2C-F051-2348-D404-C6B361739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5D5C5A9A-700A-1ACF-60D8-C0F90B511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EF38B-3FD2-4607-834B-F8904FA4A96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57470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691E5CA-CFDE-AD98-45C0-1D766EF39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45DDE960-24F8-1386-F512-424C103CEB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D54CBE6F-7C15-178D-93B5-D09056F640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9CC46A9A-A51C-FED2-ADA8-773C5DDC3C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3ABDB-9B0C-48A3-8D1B-802C5D39CF13}" type="datetimeFigureOut">
              <a:rPr lang="hr-HR" smtClean="0"/>
              <a:t>24.3.2024.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E7262AE5-0313-3446-37C9-2BCF96678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4EA37748-D8C7-778B-8013-6BD11E46CD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EF38B-3FD2-4607-834B-F8904FA4A96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52260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BC351C5-55FA-49FA-B0AC-FF7D61E753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2234EF59-52E5-2E50-7709-A6E9FF2A3E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8BDED15F-472F-D21C-6293-E91984F744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23F52FCC-2FBE-87C6-3EA6-15A39FABD9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FECBBCEC-BF57-5690-3123-D05DBD4E6E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id="{22E8ABF9-476D-668A-38A2-A8065110C7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3ABDB-9B0C-48A3-8D1B-802C5D39CF13}" type="datetimeFigureOut">
              <a:rPr lang="hr-HR" smtClean="0"/>
              <a:t>24.3.2024.</a:t>
            </a:fld>
            <a:endParaRPr lang="hr-HR"/>
          </a:p>
        </p:txBody>
      </p:sp>
      <p:sp>
        <p:nvSpPr>
          <p:cNvPr id="8" name="Rezervirano mjesto podnožja 7">
            <a:extLst>
              <a:ext uri="{FF2B5EF4-FFF2-40B4-BE49-F238E27FC236}">
                <a16:creationId xmlns:a16="http://schemas.microsoft.com/office/drawing/2014/main" id="{035C6EBE-190E-76E4-D707-2624FC583A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id="{661FF697-2C6E-DFF8-8EA6-0A374C017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EF38B-3FD2-4607-834B-F8904FA4A96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22967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D688578-8ECA-6E35-70A0-51BC3089AD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6040F59F-9B46-2A97-F870-2E5D4AE024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3ABDB-9B0C-48A3-8D1B-802C5D39CF13}" type="datetimeFigureOut">
              <a:rPr lang="hr-HR" smtClean="0"/>
              <a:t>24.3.2024.</a:t>
            </a:fld>
            <a:endParaRPr lang="hr-HR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ECB1D66A-A3FB-6C9B-0CC0-41C4D3941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0687321C-C9D8-F39F-9C7E-8C682A262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EF38B-3FD2-4607-834B-F8904FA4A96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05756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8241C66D-0A16-5490-0E93-A1CD6B6805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3ABDB-9B0C-48A3-8D1B-802C5D39CF13}" type="datetimeFigureOut">
              <a:rPr lang="hr-HR" smtClean="0"/>
              <a:t>24.3.2024.</a:t>
            </a:fld>
            <a:endParaRPr lang="hr-HR"/>
          </a:p>
        </p:txBody>
      </p:sp>
      <p:sp>
        <p:nvSpPr>
          <p:cNvPr id="3" name="Rezervirano mjesto podnožja 2">
            <a:extLst>
              <a:ext uri="{FF2B5EF4-FFF2-40B4-BE49-F238E27FC236}">
                <a16:creationId xmlns:a16="http://schemas.microsoft.com/office/drawing/2014/main" id="{1AB7D90D-679E-74ED-2276-41163F9422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0E238FD9-0296-FFD2-1AAA-5E478E69A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EF38B-3FD2-4607-834B-F8904FA4A96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60440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CB33C4A-F72E-5B5A-A38F-FCA4209D0D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53120700-1635-B0A2-B6CE-607F652178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7A9B5A2B-9BDB-5E75-99DB-FA02D908F8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4D01B363-7448-2DAC-45F7-91FD66AB5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3ABDB-9B0C-48A3-8D1B-802C5D39CF13}" type="datetimeFigureOut">
              <a:rPr lang="hr-HR" smtClean="0"/>
              <a:t>24.3.2024.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D9EE31B7-F4A7-0538-B699-2519E7588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6BFED3B0-3AAE-EA77-D627-621668320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EF38B-3FD2-4607-834B-F8904FA4A96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82009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649ECAE-2809-C47D-B5F3-3577CE4887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id="{C0A6440E-08D4-252F-B562-2D3A2FD98E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6CD4CF1F-FEDF-77E8-815B-B1C533714F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168A99AF-B608-4316-A226-46354AE09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3ABDB-9B0C-48A3-8D1B-802C5D39CF13}" type="datetimeFigureOut">
              <a:rPr lang="hr-HR" smtClean="0"/>
              <a:t>24.3.2024.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03B34452-CCBB-EE52-41E8-F7A3DC2F1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D1B497CF-C6B1-388D-4888-1B8BF439DD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EF38B-3FD2-4607-834B-F8904FA4A96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69308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>
            <a:extLst>
              <a:ext uri="{FF2B5EF4-FFF2-40B4-BE49-F238E27FC236}">
                <a16:creationId xmlns:a16="http://schemas.microsoft.com/office/drawing/2014/main" id="{20D25D7B-CA92-1B3E-A4B3-7A6B37DC9D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0D86C960-0F21-353C-4369-55E56FADAA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CD146AC3-83ED-E0AB-FE1F-2690E90C9E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A3ABDB-9B0C-48A3-8D1B-802C5D39CF13}" type="datetimeFigureOut">
              <a:rPr lang="hr-HR" smtClean="0"/>
              <a:t>24.3.2024.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34773E75-4E07-A879-8150-7422EA9918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32F2B2FD-1890-B22D-70A0-948748DEBC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7EF38B-3FD2-4607-834B-F8904FA4A96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4690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D018954-38E2-00C7-F4E1-D83A5A8B01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45333"/>
            <a:ext cx="9144000" cy="2387600"/>
          </a:xfrm>
        </p:spPr>
        <p:txBody>
          <a:bodyPr/>
          <a:lstStyle/>
          <a:p>
            <a:r>
              <a:rPr lang="hr-HR" dirty="0"/>
              <a:t>Radna bilježnica - rješenja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C9C325AA-00BF-6078-E801-093F4C30E3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743200"/>
            <a:ext cx="9144000" cy="2514600"/>
          </a:xfrm>
        </p:spPr>
        <p:txBody>
          <a:bodyPr>
            <a:normAutofit/>
          </a:bodyPr>
          <a:lstStyle/>
          <a:p>
            <a:r>
              <a:rPr lang="hr-HR" sz="4400" dirty="0"/>
              <a:t>od str. 26.</a:t>
            </a:r>
          </a:p>
          <a:p>
            <a:endParaRPr lang="hr-HR" sz="2800" dirty="0"/>
          </a:p>
          <a:p>
            <a:r>
              <a:rPr lang="hr-HR" sz="4400" b="1" dirty="0">
                <a:solidFill>
                  <a:srgbClr val="A50021"/>
                </a:solidFill>
              </a:rPr>
              <a:t>Programski jezik FMS LOGO </a:t>
            </a:r>
          </a:p>
        </p:txBody>
      </p:sp>
    </p:spTree>
    <p:extLst>
      <p:ext uri="{BB962C8B-B14F-4D97-AF65-F5344CB8AC3E}">
        <p14:creationId xmlns:p14="http://schemas.microsoft.com/office/powerpoint/2010/main" val="4167562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3A3CE50-D109-4CF2-304C-00036FFF7D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6483" y="263047"/>
            <a:ext cx="11035430" cy="1528175"/>
          </a:xfrm>
        </p:spPr>
        <p:txBody>
          <a:bodyPr>
            <a:normAutofit fontScale="90000"/>
          </a:bodyPr>
          <a:lstStyle/>
          <a:p>
            <a:r>
              <a:rPr lang="hr-HR" sz="4900" b="1" dirty="0">
                <a:solidFill>
                  <a:srgbClr val="A5002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ULAZNE VRIJEDNOSTI PROGRAMA</a:t>
            </a:r>
            <a:br>
              <a:rPr lang="hr-HR" sz="4900" b="1" dirty="0">
                <a:solidFill>
                  <a:srgbClr val="A5002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</a:br>
            <a:br>
              <a:rPr lang="hr-HR" sz="4900" b="1" dirty="0">
                <a:solidFill>
                  <a:srgbClr val="A5002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</a:br>
            <a:r>
              <a:rPr lang="hr-HR" sz="4900" b="1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Zad. 26. - </a:t>
            </a:r>
            <a:r>
              <a:rPr lang="hr-HR" b="1" dirty="0"/>
              <a:t>RADNA BILJEŽNICA</a:t>
            </a:r>
            <a:r>
              <a:rPr lang="hr-HR" dirty="0"/>
              <a:t>, </a:t>
            </a:r>
            <a:r>
              <a:rPr lang="hr-HR" sz="4900" b="1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str. 31.</a:t>
            </a:r>
            <a:endParaRPr lang="hr-HR" b="1" dirty="0"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</p:txBody>
      </p:sp>
      <p:pic>
        <p:nvPicPr>
          <p:cNvPr id="5" name="Rezervirano mjesto sadržaja 4">
            <a:extLst>
              <a:ext uri="{FF2B5EF4-FFF2-40B4-BE49-F238E27FC236}">
                <a16:creationId xmlns:a16="http://schemas.microsoft.com/office/drawing/2014/main" id="{85863DAB-3198-7801-4416-FA15FF827EB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131" t="11126" r="7316" b="14748"/>
          <a:stretch/>
        </p:blipFill>
        <p:spPr>
          <a:xfrm>
            <a:off x="19008" y="1966586"/>
            <a:ext cx="12172992" cy="4891414"/>
          </a:xfrm>
        </p:spPr>
      </p:pic>
    </p:spTree>
    <p:extLst>
      <p:ext uri="{BB962C8B-B14F-4D97-AF65-F5344CB8AC3E}">
        <p14:creationId xmlns:p14="http://schemas.microsoft.com/office/powerpoint/2010/main" val="16302908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79770EF-D799-881C-9074-5E48CE6984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315" y="18255"/>
            <a:ext cx="10515600" cy="3410745"/>
          </a:xfrm>
        </p:spPr>
        <p:txBody>
          <a:bodyPr>
            <a:normAutofit/>
          </a:bodyPr>
          <a:lstStyle/>
          <a:p>
            <a:r>
              <a:rPr lang="hr-HR" sz="4800" b="1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Zad. 27.,</a:t>
            </a:r>
            <a:br>
              <a:rPr lang="hr-HR" sz="4800" b="1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</a:br>
            <a:br>
              <a:rPr lang="hr-HR" sz="4800" b="1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</a:br>
            <a:r>
              <a:rPr lang="hr-HR" sz="4800" b="1" dirty="0"/>
              <a:t>u RB na </a:t>
            </a:r>
            <a:br>
              <a:rPr lang="hr-HR" sz="4800" b="1" dirty="0"/>
            </a:br>
            <a:r>
              <a:rPr lang="hr-HR" sz="4800" b="1" dirty="0"/>
              <a:t>str. </a:t>
            </a:r>
            <a:r>
              <a:rPr lang="hr-HR" b="1" dirty="0">
                <a:latin typeface="Amasis MT Pro Black" panose="02040A04050005020304" pitchFamily="18" charset="-18"/>
                <a:cs typeface="Aharoni" panose="02010803020104030203" pitchFamily="2" charset="-79"/>
              </a:rPr>
              <a:t>32.</a:t>
            </a:r>
          </a:p>
        </p:txBody>
      </p:sp>
      <p:pic>
        <p:nvPicPr>
          <p:cNvPr id="5" name="Rezervirano mjesto sadržaja 4">
            <a:extLst>
              <a:ext uri="{FF2B5EF4-FFF2-40B4-BE49-F238E27FC236}">
                <a16:creationId xmlns:a16="http://schemas.microsoft.com/office/drawing/2014/main" id="{A5E3D721-67F2-DA44-2995-84BCC1D454D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96765" y="508216"/>
            <a:ext cx="8782920" cy="5841568"/>
          </a:xfrm>
        </p:spPr>
      </p:pic>
    </p:spTree>
    <p:extLst>
      <p:ext uri="{BB962C8B-B14F-4D97-AF65-F5344CB8AC3E}">
        <p14:creationId xmlns:p14="http://schemas.microsoft.com/office/powerpoint/2010/main" val="19079726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4FC9B0-A753-C325-4B3C-DBE47FAA3E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0B97AEF-8239-D1D2-8C77-49D8FB4AF9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315" y="18255"/>
            <a:ext cx="10515600" cy="1325563"/>
          </a:xfrm>
        </p:spPr>
        <p:txBody>
          <a:bodyPr/>
          <a:lstStyle/>
          <a:p>
            <a:r>
              <a:rPr lang="hr-HR" sz="4800" b="1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Zad. 28., </a:t>
            </a:r>
            <a:r>
              <a:rPr lang="hr-HR" sz="4800" b="1" dirty="0"/>
              <a:t>u radnoj bilježnici na str. </a:t>
            </a:r>
            <a:r>
              <a:rPr lang="hr-HR" b="1" dirty="0">
                <a:latin typeface="Amasis MT Pro Black" panose="02040A04050005020304" pitchFamily="18" charset="-18"/>
                <a:cs typeface="Aharoni" panose="02010803020104030203" pitchFamily="2" charset="-79"/>
              </a:rPr>
              <a:t>32.</a:t>
            </a:r>
          </a:p>
        </p:txBody>
      </p:sp>
      <p:pic>
        <p:nvPicPr>
          <p:cNvPr id="7" name="Slika 6">
            <a:extLst>
              <a:ext uri="{FF2B5EF4-FFF2-40B4-BE49-F238E27FC236}">
                <a16:creationId xmlns:a16="http://schemas.microsoft.com/office/drawing/2014/main" id="{D370099F-623F-1EDD-A9EA-6FEB3463EE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3220" y="1146643"/>
            <a:ext cx="8437991" cy="5693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5975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3A0A8DD-89D5-6D56-70D0-347B8EA803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6000" b="1" dirty="0">
                <a:solidFill>
                  <a:srgbClr val="A50021"/>
                </a:solidFill>
              </a:rPr>
              <a:t>Računanje u Logu  </a:t>
            </a:r>
            <a:r>
              <a:rPr lang="hr-HR" dirty="0"/>
              <a:t>(RB </a:t>
            </a:r>
            <a:r>
              <a:rPr lang="hr-HR" sz="5400" b="1" dirty="0"/>
              <a:t>str. 33.</a:t>
            </a:r>
            <a:r>
              <a:rPr lang="hr-HR" dirty="0"/>
              <a:t>) 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E3221400-7286-EA7D-5B50-36ECEE8375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sz="5400" b="1" dirty="0"/>
              <a:t>Zad. 29.</a:t>
            </a:r>
          </a:p>
          <a:p>
            <a:endParaRPr lang="hr-HR" dirty="0"/>
          </a:p>
          <a:p>
            <a:endParaRPr lang="hr-HR" dirty="0"/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78E21A25-B279-9772-33BF-53B69E3F314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7528"/>
          <a:stretch/>
        </p:blipFill>
        <p:spPr>
          <a:xfrm>
            <a:off x="2338466" y="2821585"/>
            <a:ext cx="9543313" cy="2604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99648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390F0E1-FC88-D348-EC91-8A8CA3E730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3369" y="290175"/>
            <a:ext cx="7672754" cy="1325563"/>
          </a:xfrm>
        </p:spPr>
        <p:txBody>
          <a:bodyPr/>
          <a:lstStyle/>
          <a:p>
            <a:r>
              <a:rPr lang="hr-HR" dirty="0"/>
              <a:t>PONAVLJANJE GRADIVA </a:t>
            </a:r>
            <a:br>
              <a:rPr lang="hr-HR" dirty="0"/>
            </a:br>
            <a:r>
              <a:rPr lang="hr-HR" dirty="0"/>
              <a:t>– za pisanu provjeru znanja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F0A891F7-C60B-FA16-40EB-B197212D1C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3431" y="1615738"/>
            <a:ext cx="8083061" cy="4761616"/>
          </a:xfrm>
          <a:ln>
            <a:solidFill>
              <a:srgbClr val="00B050"/>
            </a:solidFill>
          </a:ln>
        </p:spPr>
        <p:txBody>
          <a:bodyPr>
            <a:normAutofit lnSpcReduction="10000"/>
          </a:bodyPr>
          <a:lstStyle/>
          <a:p>
            <a:r>
              <a:rPr lang="hr-HR" dirty="0"/>
              <a:t>Rješavajte zadatke po radnoj bilježnici od </a:t>
            </a:r>
            <a:r>
              <a:rPr lang="hr-HR" b="1" dirty="0"/>
              <a:t>str26.</a:t>
            </a:r>
          </a:p>
          <a:p>
            <a:r>
              <a:rPr lang="hr-HR" dirty="0"/>
              <a:t>Pomažite si s udžbenikom (</a:t>
            </a:r>
            <a:r>
              <a:rPr lang="hr-HR" b="1" dirty="0"/>
              <a:t>od str. 69.) </a:t>
            </a:r>
            <a:r>
              <a:rPr lang="hr-HR" dirty="0"/>
              <a:t>i </a:t>
            </a:r>
            <a:r>
              <a:rPr lang="hr-HR" b="1" dirty="0"/>
              <a:t>bilježnicom.</a:t>
            </a:r>
          </a:p>
          <a:p>
            <a:r>
              <a:rPr lang="hr-HR" b="1" dirty="0"/>
              <a:t>Sve zadatke isprobajte na računalu</a:t>
            </a:r>
            <a:br>
              <a:rPr lang="hr-HR" b="1" dirty="0"/>
            </a:br>
            <a:r>
              <a:rPr lang="hr-HR" b="1" dirty="0"/>
              <a:t>(pokrenite </a:t>
            </a:r>
            <a:r>
              <a:rPr lang="hr-HR" b="1" dirty="0">
                <a:solidFill>
                  <a:srgbClr val="00B050"/>
                </a:solidFill>
              </a:rPr>
              <a:t>FMS Logo</a:t>
            </a:r>
            <a:r>
              <a:rPr lang="hr-HR" b="1" dirty="0"/>
              <a:t>) </a:t>
            </a:r>
          </a:p>
          <a:p>
            <a:r>
              <a:rPr lang="hr-HR" b="1" dirty="0"/>
              <a:t>Unosite svoje programe u UREĐIVAČ TEKSTA </a:t>
            </a:r>
            <a:br>
              <a:rPr lang="hr-HR" b="1" dirty="0"/>
            </a:br>
            <a:r>
              <a:rPr lang="hr-HR" b="1" dirty="0"/>
              <a:t>klikom na gumb </a:t>
            </a:r>
            <a:r>
              <a:rPr lang="hr-HR" b="1" dirty="0">
                <a:solidFill>
                  <a:srgbClr val="00B050"/>
                </a:solidFill>
              </a:rPr>
              <a:t>UREDI SVE</a:t>
            </a:r>
          </a:p>
          <a:p>
            <a:r>
              <a:rPr lang="hr-HR" b="1" dirty="0"/>
              <a:t>Spremite programe</a:t>
            </a:r>
            <a:br>
              <a:rPr lang="hr-HR" b="1" dirty="0"/>
            </a:br>
            <a:r>
              <a:rPr lang="hr-HR" b="1" dirty="0"/>
              <a:t>(DATOTEKA → SPREMI I IZLAZ) </a:t>
            </a:r>
            <a:br>
              <a:rPr lang="hr-HR" b="1" dirty="0"/>
            </a:br>
            <a:r>
              <a:rPr lang="hr-HR" b="1" dirty="0"/>
              <a:t>pišite programe u uređivaču teksta </a:t>
            </a:r>
            <a:br>
              <a:rPr lang="hr-HR" b="1" dirty="0"/>
            </a:br>
            <a:r>
              <a:rPr lang="hr-HR" dirty="0"/>
              <a:t>(jednog ispod drugog programa)</a:t>
            </a:r>
          </a:p>
          <a:p>
            <a:pPr marL="0" indent="0">
              <a:buNone/>
            </a:pPr>
            <a:r>
              <a:rPr lang="hr-HR" b="1" dirty="0">
                <a:solidFill>
                  <a:srgbClr val="00B050"/>
                </a:solidFill>
              </a:rPr>
              <a:t> </a:t>
            </a:r>
          </a:p>
          <a:p>
            <a:endParaRPr lang="hr-HR" b="1" dirty="0"/>
          </a:p>
          <a:p>
            <a:endParaRPr lang="hr-HR" dirty="0"/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52172852-67A3-21E5-9BE5-D1013BDB26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70161" y="535076"/>
            <a:ext cx="2258777" cy="1775866"/>
          </a:xfrm>
          <a:prstGeom prst="rect">
            <a:avLst/>
          </a:prstGeom>
        </p:spPr>
      </p:pic>
      <p:pic>
        <p:nvPicPr>
          <p:cNvPr id="7" name="Slika 6">
            <a:extLst>
              <a:ext uri="{FF2B5EF4-FFF2-40B4-BE49-F238E27FC236}">
                <a16:creationId xmlns:a16="http://schemas.microsoft.com/office/drawing/2014/main" id="{F7B5D0C6-41E8-4BFE-3425-F4DA4AA4D4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62348" y="2549068"/>
            <a:ext cx="4029652" cy="3418008"/>
          </a:xfrm>
          <a:prstGeom prst="rect">
            <a:avLst/>
          </a:prstGeom>
        </p:spPr>
      </p:pic>
      <p:cxnSp>
        <p:nvCxnSpPr>
          <p:cNvPr id="9" name="Ravni poveznik sa strelicom 8">
            <a:extLst>
              <a:ext uri="{FF2B5EF4-FFF2-40B4-BE49-F238E27FC236}">
                <a16:creationId xmlns:a16="http://schemas.microsoft.com/office/drawing/2014/main" id="{DC1B9114-822F-0903-3D39-D436821D7B4D}"/>
              </a:ext>
            </a:extLst>
          </p:cNvPr>
          <p:cNvCxnSpPr>
            <a:cxnSpLocks/>
          </p:cNvCxnSpPr>
          <p:nvPr/>
        </p:nvCxnSpPr>
        <p:spPr>
          <a:xfrm flipV="1">
            <a:off x="3915508" y="2278150"/>
            <a:ext cx="5017477" cy="841961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avni poveznik sa strelicom 9">
            <a:extLst>
              <a:ext uri="{FF2B5EF4-FFF2-40B4-BE49-F238E27FC236}">
                <a16:creationId xmlns:a16="http://schemas.microsoft.com/office/drawing/2014/main" id="{5A46A79E-2922-7CC5-F2B6-9AD0B758A4CA}"/>
              </a:ext>
            </a:extLst>
          </p:cNvPr>
          <p:cNvCxnSpPr>
            <a:cxnSpLocks/>
          </p:cNvCxnSpPr>
          <p:nvPr/>
        </p:nvCxnSpPr>
        <p:spPr>
          <a:xfrm>
            <a:off x="4709746" y="3887871"/>
            <a:ext cx="5533292" cy="1600238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4184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E31E695-A263-3560-41D8-1BE6A0317D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6862" y="365125"/>
            <a:ext cx="11582400" cy="1325563"/>
          </a:xfrm>
        </p:spPr>
        <p:txBody>
          <a:bodyPr>
            <a:normAutofit fontScale="90000"/>
          </a:bodyPr>
          <a:lstStyle/>
          <a:p>
            <a:r>
              <a:rPr lang="hr-HR" sz="4800" b="1" dirty="0"/>
              <a:t>Krenite od zadatka 14.  radnoj bilježnici na str. 26. 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0975D39B-F780-EEEF-051B-BFE90CB73F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862" y="1567717"/>
            <a:ext cx="11945815" cy="4351338"/>
          </a:xfrm>
        </p:spPr>
        <p:txBody>
          <a:bodyPr>
            <a:normAutofit fontScale="92500" lnSpcReduction="10000"/>
          </a:bodyPr>
          <a:lstStyle/>
          <a:p>
            <a:r>
              <a:rPr lang="hr-HR" sz="4400" dirty="0"/>
              <a:t>Ako netko ne zna riješiti neki zadatak, neka se javi,</a:t>
            </a:r>
            <a:br>
              <a:rPr lang="hr-HR" sz="4400" dirty="0"/>
            </a:br>
            <a:r>
              <a:rPr lang="hr-HR" sz="4400" dirty="0"/>
              <a:t> a učenik koji zna neka mu priđe i pokaže. </a:t>
            </a:r>
          </a:p>
          <a:p>
            <a:endParaRPr lang="hr-HR" sz="4400" dirty="0"/>
          </a:p>
          <a:p>
            <a:r>
              <a:rPr lang="hr-HR" sz="4400" b="1" dirty="0"/>
              <a:t>Sljedeći puta imate pisanu provjeru znanja!</a:t>
            </a:r>
          </a:p>
          <a:p>
            <a:endParaRPr lang="hr-HR" sz="4400" b="1" dirty="0"/>
          </a:p>
          <a:p>
            <a:r>
              <a:rPr lang="hr-HR" sz="4400" b="1" dirty="0"/>
              <a:t>Zadatke pokušavajte riješiti sami, a ako zapnete, pogledajte rješenje u ovoj prezentaciji. </a:t>
            </a:r>
          </a:p>
        </p:txBody>
      </p:sp>
    </p:spTree>
    <p:extLst>
      <p:ext uri="{BB962C8B-B14F-4D97-AF65-F5344CB8AC3E}">
        <p14:creationId xmlns:p14="http://schemas.microsoft.com/office/powerpoint/2010/main" val="31054088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728FB33-0FBF-C4F9-5785-BD9508A5C8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>
                <a:latin typeface="Amasis MT Pro Black" panose="02040A04050005020304" pitchFamily="18" charset="-18"/>
              </a:rPr>
              <a:t>	</a:t>
            </a:r>
            <a:r>
              <a:rPr lang="hr-HR" sz="4900" b="1" dirty="0">
                <a:solidFill>
                  <a:srgbClr val="A50021"/>
                </a:solidFill>
                <a:latin typeface="Amasis MT Pro Black" panose="02040A04050005020304" pitchFamily="18" charset="-18"/>
              </a:rPr>
              <a:t>UVOD U KORNJAČIN SVIJET </a:t>
            </a:r>
            <a:br>
              <a:rPr lang="hr-HR" b="1" dirty="0">
                <a:latin typeface="Amasis MT Pro Black" panose="02040A04050005020304" pitchFamily="18" charset="-18"/>
              </a:rPr>
            </a:br>
            <a:br>
              <a:rPr lang="hr-HR" sz="1300" b="1" dirty="0">
                <a:latin typeface="Amasis MT Pro Black" panose="02040A04050005020304" pitchFamily="18" charset="-18"/>
              </a:rPr>
            </a:br>
            <a:r>
              <a:rPr lang="hr-HR" b="1" dirty="0">
                <a:latin typeface="Amasis MT Pro Black" panose="02040A04050005020304" pitchFamily="18" charset="-18"/>
              </a:rPr>
              <a:t>Zad. 14. - </a:t>
            </a:r>
            <a:r>
              <a:rPr lang="hr-HR" dirty="0"/>
              <a:t>Radna bilježnica, </a:t>
            </a:r>
            <a:r>
              <a:rPr lang="hr-HR" b="1" dirty="0">
                <a:latin typeface="Amasis MT Pro Black" panose="02040A04050005020304" pitchFamily="18" charset="-18"/>
              </a:rPr>
              <a:t>str. 26.,  </a:t>
            </a:r>
          </a:p>
        </p:txBody>
      </p:sp>
      <p:pic>
        <p:nvPicPr>
          <p:cNvPr id="5" name="Rezervirano mjesto sadržaja 4">
            <a:extLst>
              <a:ext uri="{FF2B5EF4-FFF2-40B4-BE49-F238E27FC236}">
                <a16:creationId xmlns:a16="http://schemas.microsoft.com/office/drawing/2014/main" id="{BF195C6B-51F9-443D-88D8-EBB00CB33DD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19525"/>
          <a:stretch/>
        </p:blipFill>
        <p:spPr>
          <a:xfrm>
            <a:off x="0" y="2016691"/>
            <a:ext cx="12297368" cy="4753626"/>
          </a:xfrm>
        </p:spPr>
      </p:pic>
    </p:spTree>
    <p:extLst>
      <p:ext uri="{BB962C8B-B14F-4D97-AF65-F5344CB8AC3E}">
        <p14:creationId xmlns:p14="http://schemas.microsoft.com/office/powerpoint/2010/main" val="15876596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8FB649E-DEFE-2731-FF8C-303F01E3F4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2087880" cy="2378075"/>
          </a:xfrm>
        </p:spPr>
        <p:txBody>
          <a:bodyPr/>
          <a:lstStyle/>
          <a:p>
            <a:r>
              <a:rPr lang="hr-HR" dirty="0"/>
              <a:t>15. Zadatak</a:t>
            </a:r>
            <a:br>
              <a:rPr lang="hr-HR" dirty="0"/>
            </a:br>
            <a:r>
              <a:rPr lang="hr-HR" dirty="0"/>
              <a:t>str. 27. </a:t>
            </a:r>
          </a:p>
        </p:txBody>
      </p:sp>
      <p:pic>
        <p:nvPicPr>
          <p:cNvPr id="5" name="Rezervirano mjesto sadržaja 4">
            <a:extLst>
              <a:ext uri="{FF2B5EF4-FFF2-40B4-BE49-F238E27FC236}">
                <a16:creationId xmlns:a16="http://schemas.microsoft.com/office/drawing/2014/main" id="{03ADA57E-AF84-7178-961C-FDFF6DE3F5B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07604" y="0"/>
            <a:ext cx="8584396" cy="6835724"/>
          </a:xfrm>
        </p:spPr>
      </p:pic>
    </p:spTree>
    <p:extLst>
      <p:ext uri="{BB962C8B-B14F-4D97-AF65-F5344CB8AC3E}">
        <p14:creationId xmlns:p14="http://schemas.microsoft.com/office/powerpoint/2010/main" val="14577838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C62EADA-1753-7A72-F4EE-13024C6E50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4737" y="245510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hr-HR" b="1" dirty="0"/>
              <a:t>			</a:t>
            </a:r>
            <a:r>
              <a:rPr lang="hr-HR" b="1" dirty="0">
                <a:solidFill>
                  <a:srgbClr val="A50021"/>
                </a:solidFill>
                <a:latin typeface="Amasis MT Pro Black" panose="02040A04050005020304" pitchFamily="18" charset="-18"/>
              </a:rPr>
              <a:t>Prvi program u Logu </a:t>
            </a:r>
            <a:br>
              <a:rPr lang="hr-HR" b="1" dirty="0"/>
            </a:br>
            <a:r>
              <a:rPr lang="hr-HR" b="1" dirty="0"/>
              <a:t>Zad.16. </a:t>
            </a:r>
            <a:br>
              <a:rPr lang="hr-HR" b="1" dirty="0"/>
            </a:br>
            <a:r>
              <a:rPr lang="hr-HR" b="1" dirty="0"/>
              <a:t>str. 27. u RB</a:t>
            </a:r>
          </a:p>
        </p:txBody>
      </p:sp>
      <p:pic>
        <p:nvPicPr>
          <p:cNvPr id="5" name="Rezervirano mjesto sadržaja 4">
            <a:extLst>
              <a:ext uri="{FF2B5EF4-FFF2-40B4-BE49-F238E27FC236}">
                <a16:creationId xmlns:a16="http://schemas.microsoft.com/office/drawing/2014/main" id="{8CF21AAA-D144-D714-D33A-2173BDFA77D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7746"/>
          <a:stretch/>
        </p:blipFill>
        <p:spPr>
          <a:xfrm>
            <a:off x="2653729" y="1678488"/>
            <a:ext cx="8582117" cy="4934002"/>
          </a:xfrm>
        </p:spPr>
      </p:pic>
    </p:spTree>
    <p:extLst>
      <p:ext uri="{BB962C8B-B14F-4D97-AF65-F5344CB8AC3E}">
        <p14:creationId xmlns:p14="http://schemas.microsoft.com/office/powerpoint/2010/main" val="7619350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DAA4F75-4745-8C7B-1909-C78452F476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17. zadatak</a:t>
            </a:r>
          </a:p>
        </p:txBody>
      </p:sp>
      <p:pic>
        <p:nvPicPr>
          <p:cNvPr id="5" name="Rezervirano mjesto sadržaja 4">
            <a:extLst>
              <a:ext uri="{FF2B5EF4-FFF2-40B4-BE49-F238E27FC236}">
                <a16:creationId xmlns:a16="http://schemas.microsoft.com/office/drawing/2014/main" id="{56C9DC67-9F63-3D25-376C-E7E099E1D60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70127" y="-265293"/>
            <a:ext cx="8521874" cy="7336418"/>
          </a:xfrm>
        </p:spPr>
      </p:pic>
    </p:spTree>
    <p:extLst>
      <p:ext uri="{BB962C8B-B14F-4D97-AF65-F5344CB8AC3E}">
        <p14:creationId xmlns:p14="http://schemas.microsoft.com/office/powerpoint/2010/main" val="24866616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3781552-781D-E8B6-43AD-904CD2CC78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>
                <a:solidFill>
                  <a:srgbClr val="A50021"/>
                </a:solidFill>
                <a:latin typeface="Amasis MT Pro Black" panose="02040A04050005020304" pitchFamily="18" charset="-18"/>
              </a:rPr>
              <a:t>Ponavljanje niza naredbi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CC0DB6CF-60F4-5C54-5CAC-B7D225F764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sz="4400" b="1" dirty="0"/>
              <a:t>Zadatak 19., str. 28.u RB </a:t>
            </a:r>
          </a:p>
          <a:p>
            <a:endParaRPr lang="hr-HR" dirty="0"/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8CBA6F91-CFF2-BEB9-9FC9-9DCA2CE5D3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3905" y="2784996"/>
            <a:ext cx="10525122" cy="2084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17529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2D2F5A70-73F2-1DBE-BB9B-E2C7BC6415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4695" y="921998"/>
            <a:ext cx="2317315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sz="4800" b="1" dirty="0"/>
              <a:t>Zad. 24.</a:t>
            </a:r>
          </a:p>
          <a:p>
            <a:pPr marL="0" indent="0">
              <a:buNone/>
            </a:pPr>
            <a:r>
              <a:rPr lang="hr-HR" sz="4000" b="1" dirty="0"/>
              <a:t>str. 30.</a:t>
            </a:r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7723432D-F75A-F902-0B78-3F5043C9049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49"/>
          <a:stretch/>
        </p:blipFill>
        <p:spPr>
          <a:xfrm>
            <a:off x="2463931" y="369939"/>
            <a:ext cx="9904325" cy="6118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396408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24068</TotalTime>
  <Words>272</Words>
  <Application>Microsoft Office PowerPoint</Application>
  <PresentationFormat>Široki zaslon</PresentationFormat>
  <Paragraphs>30</Paragraphs>
  <Slides>13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5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13</vt:i4>
      </vt:variant>
    </vt:vector>
  </HeadingPairs>
  <TitlesOfParts>
    <vt:vector size="19" baseType="lpstr">
      <vt:lpstr>ADLaM Display</vt:lpstr>
      <vt:lpstr>Amasis MT Pro Black</vt:lpstr>
      <vt:lpstr>Arial</vt:lpstr>
      <vt:lpstr>Calibri</vt:lpstr>
      <vt:lpstr>Calibri Light</vt:lpstr>
      <vt:lpstr>Tema sustava Office</vt:lpstr>
      <vt:lpstr>Radna bilježnica - rješenja</vt:lpstr>
      <vt:lpstr>PONAVLJANJE GRADIVA  – za pisanu provjeru znanja</vt:lpstr>
      <vt:lpstr>Krenite od zadatka 14.  radnoj bilježnici na str. 26. </vt:lpstr>
      <vt:lpstr> UVOD U KORNJAČIN SVIJET   Zad. 14. - Radna bilježnica, str. 26.,  </vt:lpstr>
      <vt:lpstr>15. Zadatak str. 27. </vt:lpstr>
      <vt:lpstr>   Prvi program u Logu  Zad.16.  str. 27. u RB</vt:lpstr>
      <vt:lpstr>17. zadatak</vt:lpstr>
      <vt:lpstr>Ponavljanje niza naredbi</vt:lpstr>
      <vt:lpstr>PowerPoint prezentacija</vt:lpstr>
      <vt:lpstr>ULAZNE VRIJEDNOSTI PROGRAMA  Zad. 26. - RADNA BILJEŽNICA, str. 31.</vt:lpstr>
      <vt:lpstr>Zad. 27.,  u RB na  str. 32.</vt:lpstr>
      <vt:lpstr>Zad. 28., u radnoj bilježnici na str. 32.</vt:lpstr>
      <vt:lpstr>Računanje u Logu  (RB str. 33.)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Ulazne vrijednosti programa</dc:title>
  <dc:creator>Sabina Curić</dc:creator>
  <cp:lastModifiedBy>Sabina Curić</cp:lastModifiedBy>
  <cp:revision>3</cp:revision>
  <dcterms:created xsi:type="dcterms:W3CDTF">2024-03-16T18:56:07Z</dcterms:created>
  <dcterms:modified xsi:type="dcterms:W3CDTF">2024-04-08T06:08:59Z</dcterms:modified>
</cp:coreProperties>
</file>